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08" r:id="rId2"/>
    <p:sldId id="258" r:id="rId3"/>
    <p:sldId id="305" r:id="rId4"/>
    <p:sldId id="260" r:id="rId5"/>
    <p:sldId id="310" r:id="rId6"/>
    <p:sldId id="311" r:id="rId7"/>
    <p:sldId id="261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4" r:id="rId19"/>
    <p:sldId id="335" r:id="rId20"/>
    <p:sldId id="304" r:id="rId21"/>
  </p:sldIdLst>
  <p:sldSz cx="18288000" cy="10287000"/>
  <p:notesSz cx="6858000" cy="9144000"/>
  <p:embeddedFontLst>
    <p:embeddedFont>
      <p:font typeface="Outfit" panose="020B0604020202020204" charset="0"/>
      <p:regular r:id="rId23"/>
    </p:embeddedFont>
    <p:embeddedFont>
      <p:font typeface="Outfit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589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286F0-5D44-442A-89D7-9EA0829990C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3A928-C791-423D-8AB9-F59BCD590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7CF84-7D22-98C9-CD1F-A7E42F911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DC22E-6750-9425-DD7A-AC636AC63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D3774-5C32-3EC6-C8F4-3D5C8AA97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0BA43-88C5-B71E-BEE8-FD5B98A9A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6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F55-ABA5-6CEB-A629-94C7F2B6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45612-AF3A-DEEE-72B3-F9BE2E619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00146-ABC2-84A6-4A65-19D79D947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3FD3-76F4-08F5-EC8C-0591A54F3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6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C411B-57DA-13E5-180A-436AB30A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1592F-D5CC-1996-C206-07E895E7B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32F1D-F3F0-7508-B50D-71CAA856D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47F36-FC95-912F-9B0E-8CAF3E155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2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D91E0-D5C4-7AB2-F470-B6726DEC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F9A2F-029C-6023-7AC4-B1B8BFE4A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32464-3446-91EB-3C95-D759EDA5D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2FCE5-2A9F-8B0F-16BE-E45795F1A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76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eneralassemb.ly/instructors/stefan-jansen/10046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stefan-jansen/machine-learning-for-trading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"/><Relationship Id="rId5" Type="http://schemas.openxmlformats.org/officeDocument/2006/relationships/hyperlink" Target="http://www.ml4trading.io/" TargetMode="External"/><Relationship Id="rId4" Type="http://schemas.openxmlformats.org/officeDocument/2006/relationships/image" Target="../media/image9.tif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4974F-450E-E84F-2D2D-5CAD1B1D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38212F-8A1F-C683-42C3-2ED69E62A216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DE79C6-8DA5-045F-97EE-CAFCB3462848}"/>
              </a:ext>
            </a:extLst>
          </p:cNvPr>
          <p:cNvGrpSpPr/>
          <p:nvPr/>
        </p:nvGrpSpPr>
        <p:grpSpPr>
          <a:xfrm>
            <a:off x="0" y="2903094"/>
            <a:ext cx="18288000" cy="1110924"/>
            <a:chOff x="0" y="0"/>
            <a:chExt cx="5287621" cy="32120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F667A5B-D7FF-A013-10EB-F450131B3004}"/>
                </a:ext>
              </a:extLst>
            </p:cNvPr>
            <p:cNvSpPr/>
            <p:nvPr/>
          </p:nvSpPr>
          <p:spPr>
            <a:xfrm>
              <a:off x="0" y="0"/>
              <a:ext cx="5287621" cy="321202"/>
            </a:xfrm>
            <a:custGeom>
              <a:avLst/>
              <a:gdLst/>
              <a:ahLst/>
              <a:cxnLst/>
              <a:rect l="l" t="t" r="r" b="b"/>
              <a:pathLst>
                <a:path w="5287621" h="321202">
                  <a:moveTo>
                    <a:pt x="0" y="0"/>
                  </a:moveTo>
                  <a:lnTo>
                    <a:pt x="5287621" y="0"/>
                  </a:lnTo>
                  <a:lnTo>
                    <a:pt x="5287621" y="321202"/>
                  </a:lnTo>
                  <a:lnTo>
                    <a:pt x="0" y="321202"/>
                  </a:ln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F3FF3DF-A3B0-2635-0B3D-4F8DCBDC4D4F}"/>
                </a:ext>
              </a:extLst>
            </p:cNvPr>
            <p:cNvSpPr txBox="1"/>
            <p:nvPr/>
          </p:nvSpPr>
          <p:spPr>
            <a:xfrm>
              <a:off x="0" y="-19050"/>
              <a:ext cx="5287621" cy="340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5F0C4D2-4ADC-FE03-5D1D-C8F2CBF37931}"/>
              </a:ext>
            </a:extLst>
          </p:cNvPr>
          <p:cNvGrpSpPr/>
          <p:nvPr/>
        </p:nvGrpSpPr>
        <p:grpSpPr>
          <a:xfrm>
            <a:off x="14417256" y="6466736"/>
            <a:ext cx="2791564" cy="279156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8D4C75-5BC5-4EBF-CDC3-3930F72EF9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58E014-A7CE-AA7E-EA6F-085645C70DCD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0997" tIns="10997" rIns="10997" bIns="10997" rtlCol="0" anchor="ctr"/>
            <a:lstStyle/>
            <a:p>
              <a:pPr algn="ctr">
                <a:lnSpc>
                  <a:spcPts val="212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4818A35-F850-8BC4-80EE-7CF068E955D5}"/>
              </a:ext>
            </a:extLst>
          </p:cNvPr>
          <p:cNvSpPr/>
          <p:nvPr/>
        </p:nvSpPr>
        <p:spPr>
          <a:xfrm>
            <a:off x="972949" y="802867"/>
            <a:ext cx="4210171" cy="863085"/>
          </a:xfrm>
          <a:custGeom>
            <a:avLst/>
            <a:gdLst/>
            <a:ahLst/>
            <a:cxnLst/>
            <a:rect l="l" t="t" r="r" b="b"/>
            <a:pathLst>
              <a:path w="4210171" h="863085">
                <a:moveTo>
                  <a:pt x="0" y="0"/>
                </a:moveTo>
                <a:lnTo>
                  <a:pt x="4210172" y="0"/>
                </a:lnTo>
                <a:lnTo>
                  <a:pt x="4210172" y="863085"/>
                </a:lnTo>
                <a:lnTo>
                  <a:pt x="0" y="863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DCA74F-C253-3AC6-D1E9-B620098CF0C7}"/>
              </a:ext>
            </a:extLst>
          </p:cNvPr>
          <p:cNvSpPr txBox="1"/>
          <p:nvPr/>
        </p:nvSpPr>
        <p:spPr>
          <a:xfrm>
            <a:off x="972949" y="4411702"/>
            <a:ext cx="16114333" cy="49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From Idea to Live Trading: Your Process is your Edge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88AEF8C-A0C5-80E0-D64A-98108A7283DA}"/>
              </a:ext>
            </a:extLst>
          </p:cNvPr>
          <p:cNvSpPr txBox="1"/>
          <p:nvPr/>
        </p:nvSpPr>
        <p:spPr>
          <a:xfrm>
            <a:off x="972949" y="2936269"/>
            <a:ext cx="1091124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ML for Trading</a:t>
            </a:r>
            <a:r>
              <a:rPr lang="en-US" sz="5000" baseline="30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3 </a:t>
            </a:r>
            <a:r>
              <a:rPr lang="en-US" sz="5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in the Age of AI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23C20A-9466-2408-104C-3B6B7016F2EA}"/>
              </a:ext>
            </a:extLst>
          </p:cNvPr>
          <p:cNvSpPr txBox="1"/>
          <p:nvPr/>
        </p:nvSpPr>
        <p:spPr>
          <a:xfrm>
            <a:off x="10523069" y="7249108"/>
            <a:ext cx="34789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Stefan Jansen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54B44BE-AF61-BD2F-EF10-2091C68B7AA5}"/>
              </a:ext>
            </a:extLst>
          </p:cNvPr>
          <p:cNvSpPr txBox="1"/>
          <p:nvPr/>
        </p:nvSpPr>
        <p:spPr>
          <a:xfrm>
            <a:off x="1395703" y="856585"/>
            <a:ext cx="33646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Starting Now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570E2D-C862-28C2-8155-7CE35AD6397B}"/>
              </a:ext>
            </a:extLst>
          </p:cNvPr>
          <p:cNvSpPr txBox="1"/>
          <p:nvPr/>
        </p:nvSpPr>
        <p:spPr>
          <a:xfrm>
            <a:off x="10728788" y="8005392"/>
            <a:ext cx="3478918" cy="40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CEO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9E2BF91-27A9-150F-6C73-340CF2CA5CAF}"/>
              </a:ext>
            </a:extLst>
          </p:cNvPr>
          <p:cNvSpPr/>
          <p:nvPr/>
        </p:nvSpPr>
        <p:spPr>
          <a:xfrm>
            <a:off x="10614594" y="7938718"/>
            <a:ext cx="341586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A84CE9-7FA3-9F62-535C-680A26AED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2683" y="6444678"/>
            <a:ext cx="2660710" cy="26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5D694-2F4A-BA89-0A41-4362CAB2D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845EE76-C3B0-4079-11D1-C4D10BFB3A36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024A2A0-141B-B258-42A7-88D68AFF6D57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359240C-572D-18C8-53A2-F2022A62C330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F83567-4BCB-C2C0-8BED-A32F034948BD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3BF55D-6316-CD17-E7AC-7124E0B0485A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4517F2-6AB2-430D-8BB4-6A9E617CDF1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E42179C-6871-7A7F-8776-92FDF52D1D3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37225EB-7D91-7E19-387B-53834F916661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78;p17">
            <a:extLst>
              <a:ext uri="{FF2B5EF4-FFF2-40B4-BE49-F238E27FC236}">
                <a16:creationId xmlns:a16="http://schemas.microsoft.com/office/drawing/2014/main" id="{653E1A7B-D943-80D6-D273-7B4EB1E44DC8}"/>
              </a:ext>
            </a:extLst>
          </p:cNvPr>
          <p:cNvSpPr txBox="1">
            <a:spLocks/>
          </p:cNvSpPr>
          <p:nvPr/>
        </p:nvSpPr>
        <p:spPr>
          <a:xfrm>
            <a:off x="1006722" y="188100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rgbClr val="1B1C1D"/>
                </a:solidFill>
              </a:rPr>
              <a:t>Polars for High-Performance Data Engineering</a:t>
            </a:r>
          </a:p>
          <a:p>
            <a:pPr algn="l"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13" name="Google Shape;79;p17">
            <a:extLst>
              <a:ext uri="{FF2B5EF4-FFF2-40B4-BE49-F238E27FC236}">
                <a16:creationId xmlns:a16="http://schemas.microsoft.com/office/drawing/2014/main" id="{B217AD41-35DA-BD31-3930-864BDB2DE007}"/>
              </a:ext>
            </a:extLst>
          </p:cNvPr>
          <p:cNvSpPr txBox="1">
            <a:spLocks/>
          </p:cNvSpPr>
          <p:nvPr/>
        </p:nvSpPr>
        <p:spPr>
          <a:xfrm>
            <a:off x="923479" y="1551245"/>
            <a:ext cx="16441041" cy="7371317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Why the Switch?</a:t>
            </a:r>
            <a:r>
              <a:rPr lang="en-US" dirty="0">
                <a:solidFill>
                  <a:srgbClr val="1B1C1D"/>
                </a:solidFill>
              </a:rPr>
              <a:t> </a:t>
            </a:r>
            <a:r>
              <a:rPr lang="en-US" dirty="0">
                <a:solidFill>
                  <a:srgbClr val="575B5F"/>
                </a:solidFill>
                <a:highlight>
                  <a:srgbClr val="E9EEF6"/>
                </a:highlight>
              </a:rPr>
              <a:t>pandas</a:t>
            </a:r>
            <a:r>
              <a:rPr lang="en-US" dirty="0">
                <a:solidFill>
                  <a:srgbClr val="1B1C1D"/>
                </a:solidFill>
              </a:rPr>
              <a:t> is powerful but struggles with the scale and performance needs of modern quant research.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The </a:t>
            </a:r>
            <a:r>
              <a:rPr lang="en-US" b="1" dirty="0">
                <a:solidFill>
                  <a:srgbClr val="575B5F"/>
                </a:solidFill>
                <a:highlight>
                  <a:srgbClr val="E9EEF6"/>
                </a:highlight>
              </a:rPr>
              <a:t>Polars</a:t>
            </a:r>
            <a:r>
              <a:rPr lang="en-US" b="1" dirty="0">
                <a:solidFill>
                  <a:srgbClr val="1B1C1D"/>
                </a:solidFill>
              </a:rPr>
              <a:t> Advantage</a:t>
            </a:r>
            <a:r>
              <a:rPr lang="en-US" dirty="0">
                <a:solidFill>
                  <a:srgbClr val="1B1C1D"/>
                </a:solidFill>
              </a:rPr>
              <a:t>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" sz="3200" dirty="0">
                <a:solidFill>
                  <a:srgbClr val="1B1C1D"/>
                </a:solidFill>
              </a:rPr>
              <a:t>🚀 </a:t>
            </a:r>
            <a:r>
              <a:rPr lang="en-US" sz="3200" b="1" dirty="0">
                <a:solidFill>
                  <a:srgbClr val="1B1C1D"/>
                </a:solidFill>
              </a:rPr>
              <a:t>Speed</a:t>
            </a:r>
            <a:r>
              <a:rPr lang="en-US" sz="3200" dirty="0">
                <a:solidFill>
                  <a:srgbClr val="1B1C1D"/>
                </a:solidFill>
              </a:rPr>
              <a:t>: Built in Rust, </a:t>
            </a:r>
            <a:r>
              <a:rPr lang="en-US" sz="3200" dirty="0">
                <a:solidFill>
                  <a:srgbClr val="575B5F"/>
                </a:solidFill>
                <a:highlight>
                  <a:srgbClr val="E9EEF6"/>
                </a:highlight>
              </a:rPr>
              <a:t>Polars</a:t>
            </a:r>
            <a:r>
              <a:rPr lang="en-US" sz="3200" dirty="0">
                <a:solidFill>
                  <a:srgbClr val="1B1C1D"/>
                </a:solidFill>
              </a:rPr>
              <a:t> leverages all CPU cores for parallel processing, making it orders of magnitude faster.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" sz="3200" dirty="0">
                <a:solidFill>
                  <a:srgbClr val="1B1C1D"/>
                </a:solidFill>
              </a:rPr>
              <a:t>🧠 </a:t>
            </a:r>
            <a:r>
              <a:rPr lang="en-US" sz="3200" b="1" dirty="0">
                <a:solidFill>
                  <a:srgbClr val="1B1C1D"/>
                </a:solidFill>
              </a:rPr>
              <a:t>Memory Efficiency</a:t>
            </a:r>
            <a:r>
              <a:rPr lang="en-US" sz="3200" dirty="0">
                <a:solidFill>
                  <a:srgbClr val="1B1C1D"/>
                </a:solidFill>
              </a:rPr>
              <a:t>: Smarter query optimization and memory management =&gt; work with much larger datasets on the same machine.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" sz="3200" dirty="0">
                <a:solidFill>
                  <a:srgbClr val="1B1C1D"/>
                </a:solidFill>
              </a:rPr>
              <a:t>✨ </a:t>
            </a:r>
            <a:r>
              <a:rPr lang="en-US" sz="3200" b="1" dirty="0">
                <a:solidFill>
                  <a:srgbClr val="1B1C1D"/>
                </a:solidFill>
              </a:rPr>
              <a:t>Modern API</a:t>
            </a:r>
            <a:r>
              <a:rPr lang="en-US" sz="3200" dirty="0">
                <a:solidFill>
                  <a:srgbClr val="1B1C1D"/>
                </a:solidFill>
              </a:rPr>
              <a:t>: A more consistent and expressive API prevents common errors and encourages cleaner code.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What Readers Gain</a:t>
            </a:r>
            <a:r>
              <a:rPr lang="en-US" dirty="0">
                <a:solidFill>
                  <a:srgbClr val="1B1C1D"/>
                </a:solidFill>
              </a:rPr>
              <a:t>: process raw, tick-level datasets and run complex feature engineering pipelines efficiently, the foundation of modern alpha research.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F9E1-8195-9BC3-4F51-1EB5B1EA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63815B1-669B-479E-4182-0EFA5F7BD4B6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A586FC6-B734-A072-24AD-0FCC2D76AA93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7534826-E299-CBF2-15B2-14DDFBC55868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8448CAD-44DE-B4DA-8BE4-A5761AF6C56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1EFD1C-27D3-831B-767D-FE0FE9CD6295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2AD4321-51A7-D1F8-6EED-8B842F78857A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2B1B46E-CD74-2A4C-D85B-F0D06ADED1F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5A093FF-E321-2978-4340-969CDA5E60AC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84;p18">
            <a:extLst>
              <a:ext uri="{FF2B5EF4-FFF2-40B4-BE49-F238E27FC236}">
                <a16:creationId xmlns:a16="http://schemas.microsoft.com/office/drawing/2014/main" id="{76B99C17-12A0-A6EA-A3EF-EA5E5C86CA94}"/>
              </a:ext>
            </a:extLst>
          </p:cNvPr>
          <p:cNvSpPr txBox="1">
            <a:spLocks/>
          </p:cNvSpPr>
          <p:nvPr/>
        </p:nvSpPr>
        <p:spPr>
          <a:xfrm>
            <a:off x="1060437" y="119903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buClr>
                <a:schemeClr val="dk1"/>
              </a:buClr>
              <a:buSzPts val="990"/>
            </a:pPr>
            <a:r>
              <a:rPr lang="en-US" sz="3600" b="1" dirty="0">
                <a:solidFill>
                  <a:srgbClr val="1B1C1D"/>
                </a:solidFill>
              </a:rPr>
              <a:t>Beyond US Equities: A Multi-Asset World</a:t>
            </a:r>
          </a:p>
          <a:p>
            <a:pPr algn="l">
              <a:spcBef>
                <a:spcPts val="1200"/>
              </a:spcBef>
              <a:buSzPts val="990"/>
            </a:pPr>
            <a:endParaRPr lang="en-US" sz="3600" dirty="0"/>
          </a:p>
        </p:txBody>
      </p:sp>
      <p:sp>
        <p:nvSpPr>
          <p:cNvPr id="13" name="Google Shape;85;p18">
            <a:extLst>
              <a:ext uri="{FF2B5EF4-FFF2-40B4-BE49-F238E27FC236}">
                <a16:creationId xmlns:a16="http://schemas.microsoft.com/office/drawing/2014/main" id="{EF5DC4A9-FB4D-A55D-926F-59287461A32D}"/>
              </a:ext>
            </a:extLst>
          </p:cNvPr>
          <p:cNvSpPr txBox="1">
            <a:spLocks/>
          </p:cNvSpPr>
          <p:nvPr/>
        </p:nvSpPr>
        <p:spPr>
          <a:xfrm>
            <a:off x="1028700" y="1631851"/>
            <a:ext cx="17041200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Markets are interconnected. A modern quant needs to operate across asset classes to find diversified sources of alpha.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This edition provides a </a:t>
            </a:r>
            <a:r>
              <a:rPr lang="en-US" b="1" dirty="0">
                <a:solidFill>
                  <a:srgbClr val="1B1C1D"/>
                </a:solidFill>
              </a:rPr>
              <a:t>practical guide to the data challenges</a:t>
            </a:r>
            <a:r>
              <a:rPr lang="en-US" dirty="0">
                <a:solidFill>
                  <a:srgbClr val="1B1C1D"/>
                </a:solidFill>
              </a:rPr>
              <a:t> unique to different domains: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Equities</a:t>
            </a:r>
            <a:r>
              <a:rPr lang="en-US" sz="3200" dirty="0">
                <a:solidFill>
                  <a:srgbClr val="1B1C1D"/>
                </a:solidFill>
              </a:rPr>
              <a:t>: Market fragmentation, corporate actions.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Futures</a:t>
            </a:r>
            <a:r>
              <a:rPr lang="en-US" sz="3200" dirty="0">
                <a:solidFill>
                  <a:srgbClr val="1B1C1D"/>
                </a:solidFill>
              </a:rPr>
              <a:t>: Building continuous contracts, term structures.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FX &amp; Crypto</a:t>
            </a:r>
            <a:r>
              <a:rPr lang="en-US" sz="3200" dirty="0">
                <a:solidFill>
                  <a:srgbClr val="1B1C1D"/>
                </a:solidFill>
              </a:rPr>
              <a:t>: Decentralized markets, 24/7 data streams.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Options</a:t>
            </a:r>
            <a:r>
              <a:rPr lang="en-US" sz="3200" dirty="0">
                <a:solidFill>
                  <a:srgbClr val="1B1C1D"/>
                </a:solidFill>
              </a:rPr>
              <a:t>: Modeling high-dimensional volatility surfaces.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book provides </a:t>
            </a:r>
            <a:r>
              <a:rPr lang="en-US" b="1" dirty="0">
                <a:solidFill>
                  <a:srgbClr val="1B1C1D"/>
                </a:solidFill>
              </a:rPr>
              <a:t>dedicated code and strategies</a:t>
            </a:r>
            <a:r>
              <a:rPr lang="en-US" dirty="0">
                <a:solidFill>
                  <a:srgbClr val="1B1C1D"/>
                </a:solidFill>
              </a:rPr>
              <a:t> for handling this complexity, moving from a stock-centric view to a global macro perspective.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6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A4567-C53A-1A59-B05F-655880A55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0464A-8E4F-3DEE-C1DE-124957C88D93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948C617-AF18-C6C0-C279-05197662B4FA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5BB7C6D-FB0E-FF92-7CAF-102906B8D95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097882E-57FB-BD15-1246-1D942016A921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DB4FC1-8B5F-F4A1-01C4-FBB13C8520F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50FC4E-945D-002E-D55F-125D8C17E4AB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ACA9F60-300C-F435-F68D-2D28220F8D9B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B1C76B-E5DD-C55B-DA37-504BFA404942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90;p19">
            <a:extLst>
              <a:ext uri="{FF2B5EF4-FFF2-40B4-BE49-F238E27FC236}">
                <a16:creationId xmlns:a16="http://schemas.microsoft.com/office/drawing/2014/main" id="{E2FF028D-C390-F695-0FB1-68E1F78A163D}"/>
              </a:ext>
            </a:extLst>
          </p:cNvPr>
          <p:cNvSpPr txBox="1">
            <a:spLocks/>
          </p:cNvSpPr>
          <p:nvPr/>
        </p:nvSpPr>
        <p:spPr>
          <a:xfrm>
            <a:off x="1028700" y="217805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1B1C1D"/>
                </a:solidFill>
              </a:rPr>
              <a:t>Intraday &amp; Tick Data: The Microstructure Edge</a:t>
            </a:r>
            <a:endParaRPr lang="en-US" sz="4000" dirty="0"/>
          </a:p>
        </p:txBody>
      </p:sp>
      <p:sp>
        <p:nvSpPr>
          <p:cNvPr id="13" name="Google Shape;91;p19">
            <a:extLst>
              <a:ext uri="{FF2B5EF4-FFF2-40B4-BE49-F238E27FC236}">
                <a16:creationId xmlns:a16="http://schemas.microsoft.com/office/drawing/2014/main" id="{20827A37-18C5-B400-AE6A-6BF477AECE03}"/>
              </a:ext>
            </a:extLst>
          </p:cNvPr>
          <p:cNvSpPr txBox="1">
            <a:spLocks/>
          </p:cNvSpPr>
          <p:nvPr/>
        </p:nvSpPr>
        <p:spPr>
          <a:xfrm>
            <a:off x="1104305" y="1851490"/>
            <a:ext cx="15897768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2nd edition touched on intraday data; the 3rd edition dives into the </a:t>
            </a:r>
            <a:r>
              <a:rPr lang="en-US" b="1" dirty="0">
                <a:solidFill>
                  <a:srgbClr val="1B1C1D"/>
                </a:solidFill>
              </a:rPr>
              <a:t>raw, atomic level of markets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We show you how to: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dirty="0">
                <a:solidFill>
                  <a:srgbClr val="1B1C1D"/>
                </a:solidFill>
              </a:rPr>
              <a:t>Parse </a:t>
            </a:r>
            <a:r>
              <a:rPr lang="en-US" sz="3200" b="1" dirty="0">
                <a:solidFill>
                  <a:srgbClr val="1B1C1D"/>
                </a:solidFill>
              </a:rPr>
              <a:t>raw binary exchange messages</a:t>
            </a:r>
            <a:r>
              <a:rPr lang="en-US" sz="3200" dirty="0">
                <a:solidFill>
                  <a:srgbClr val="1B1C1D"/>
                </a:solidFill>
              </a:rPr>
              <a:t> (e.g., NASDAQ ITCH) to see every order, cancellation, and trade.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dirty="0">
                <a:solidFill>
                  <a:srgbClr val="1B1C1D"/>
                </a:solidFill>
              </a:rPr>
              <a:t>Reconstruct the </a:t>
            </a:r>
            <a:r>
              <a:rPr lang="en-US" sz="3200" b="1" dirty="0">
                <a:solidFill>
                  <a:srgbClr val="1B1C1D"/>
                </a:solidFill>
              </a:rPr>
              <a:t>Limit Order Book (LOB)</a:t>
            </a:r>
            <a:r>
              <a:rPr lang="en-US" sz="3200" dirty="0">
                <a:solidFill>
                  <a:srgbClr val="1B1C1D"/>
                </a:solidFill>
              </a:rPr>
              <a:t> to understand market liquidity and depth.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dirty="0">
                <a:solidFill>
                  <a:srgbClr val="1B1C1D"/>
                </a:solidFill>
              </a:rPr>
              <a:t>Move beyond time-based bars to </a:t>
            </a:r>
            <a:r>
              <a:rPr lang="en-US" sz="3200" b="1" dirty="0">
                <a:solidFill>
                  <a:srgbClr val="1B1C1D"/>
                </a:solidFill>
              </a:rPr>
              <a:t>information-driven bars</a:t>
            </a:r>
            <a:r>
              <a:rPr lang="en-US" sz="3200" dirty="0">
                <a:solidFill>
                  <a:srgbClr val="1B1C1D"/>
                </a:solidFill>
              </a:rPr>
              <a:t> (volume, dollar, imbalance bars) to reduce noise and improve model performance.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This is where the real alpha hides in short-term strategies.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4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84A16-B9F1-6854-D980-320DF5B5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E1C8FB-CA66-CBC7-4E46-E4889E3DDEE1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A3C8B63-2748-47B7-DB4A-E6D0135053C3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2DF1763-B6FD-F926-B96E-862D865D1841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0DE904-3B87-FC65-0BE8-4E390C5BB7F7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96CFFC4-7CEB-0B82-CD69-4E225C0BCA42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28CDF9-2499-573C-5F3C-E7073A48817A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846C376-9696-6A33-46DA-45A6E6886B55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6823A5E-2413-83EB-04E8-DED102A5EB59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96;p20">
            <a:extLst>
              <a:ext uri="{FF2B5EF4-FFF2-40B4-BE49-F238E27FC236}">
                <a16:creationId xmlns:a16="http://schemas.microsoft.com/office/drawing/2014/main" id="{E301A9B5-3B1F-5115-5FA5-582E2C9F0897}"/>
              </a:ext>
            </a:extLst>
          </p:cNvPr>
          <p:cNvSpPr txBox="1">
            <a:spLocks/>
          </p:cNvSpPr>
          <p:nvPr/>
        </p:nvSpPr>
        <p:spPr>
          <a:xfrm>
            <a:off x="1028700" y="178481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rgbClr val="1B1C1D"/>
                </a:solidFill>
              </a:rPr>
              <a:t>Deep Learning for Time Series: The Great Debate</a:t>
            </a:r>
            <a:endParaRPr lang="en-US" sz="3600" dirty="0"/>
          </a:p>
        </p:txBody>
      </p:sp>
      <p:sp>
        <p:nvSpPr>
          <p:cNvPr id="13" name="Google Shape;97;p20">
            <a:extLst>
              <a:ext uri="{FF2B5EF4-FFF2-40B4-BE49-F238E27FC236}">
                <a16:creationId xmlns:a16="http://schemas.microsoft.com/office/drawing/2014/main" id="{E4AD5BEC-33F2-DF15-A000-9AC5AA64DB40}"/>
              </a:ext>
            </a:extLst>
          </p:cNvPr>
          <p:cNvSpPr txBox="1">
            <a:spLocks/>
          </p:cNvSpPr>
          <p:nvPr/>
        </p:nvSpPr>
        <p:spPr>
          <a:xfrm>
            <a:off x="1028700" y="1650838"/>
            <a:ext cx="15973373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field has moved far beyond basic LSTMs. We cover the modern landscape.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Path A: Decomposition</a:t>
            </a:r>
            <a:r>
              <a:rPr lang="en-US" dirty="0">
                <a:solidFill>
                  <a:srgbClr val="1B1C1D"/>
                </a:solidFill>
              </a:rPr>
              <a:t>: Models like </a:t>
            </a:r>
            <a:r>
              <a:rPr lang="en-US" b="1" dirty="0">
                <a:solidFill>
                  <a:srgbClr val="1B1C1D"/>
                </a:solidFill>
              </a:rPr>
              <a:t>N-BEATS</a:t>
            </a:r>
            <a:r>
              <a:rPr lang="en-US" dirty="0">
                <a:solidFill>
                  <a:srgbClr val="1B1C1D"/>
                </a:solidFill>
              </a:rPr>
              <a:t> that break a time series down into interpretable components like trend and seasonality.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Path B: Attention</a:t>
            </a:r>
            <a:r>
              <a:rPr lang="en-US" dirty="0">
                <a:solidFill>
                  <a:srgbClr val="1B1C1D"/>
                </a:solidFill>
              </a:rPr>
              <a:t>: The </a:t>
            </a:r>
            <a:r>
              <a:rPr lang="en-US" b="1" dirty="0">
                <a:solidFill>
                  <a:srgbClr val="1B1C1D"/>
                </a:solidFill>
              </a:rPr>
              <a:t>Transformer</a:t>
            </a:r>
            <a:r>
              <a:rPr lang="en-US" dirty="0">
                <a:solidFill>
                  <a:srgbClr val="1B1C1D"/>
                </a:solidFill>
              </a:rPr>
              <a:t> architecture, which captures complex, long-range dependencies.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We address the </a:t>
            </a:r>
            <a:r>
              <a:rPr lang="en-US" b="1" dirty="0">
                <a:solidFill>
                  <a:srgbClr val="1B1C1D"/>
                </a:solidFill>
              </a:rPr>
              <a:t>"Great Debate"</a:t>
            </a:r>
            <a:r>
              <a:rPr lang="en-US" dirty="0">
                <a:solidFill>
                  <a:srgbClr val="1B1C1D"/>
                </a:solidFill>
              </a:rPr>
              <a:t>: Do complex Transformers really outperform simple linear models for forecasting?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You'll learn about next-gen architectures (</a:t>
            </a:r>
            <a:r>
              <a:rPr lang="en-US" b="1" dirty="0" err="1">
                <a:solidFill>
                  <a:srgbClr val="1B1C1D"/>
                </a:solidFill>
              </a:rPr>
              <a:t>PatchTST</a:t>
            </a:r>
            <a:r>
              <a:rPr lang="en-US" dirty="0">
                <a:solidFill>
                  <a:srgbClr val="1B1C1D"/>
                </a:solidFill>
              </a:rPr>
              <a:t>, </a:t>
            </a:r>
            <a:r>
              <a:rPr lang="en-US" b="1" dirty="0" err="1">
                <a:solidFill>
                  <a:srgbClr val="1B1C1D"/>
                </a:solidFill>
              </a:rPr>
              <a:t>iTransformer</a:t>
            </a:r>
            <a:r>
              <a:rPr lang="en-US" dirty="0">
                <a:solidFill>
                  <a:srgbClr val="1B1C1D"/>
                </a:solidFill>
              </a:rPr>
              <a:t>) and gain a framework for choosing the right tool for the job, moving beyond the hype.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6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E518B-B988-E6DE-F1B7-0839807B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2085880-2434-7E9B-D033-9EDA9AFC652A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B8C4022-BC31-08F7-A2A4-2DD809B16568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9888591-BF9A-B95E-4D3C-E9C572F6F068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222B8C9-CE48-16CA-243C-38B5187E7301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F32AB5-9CCA-EF88-27DF-E78CE3736F76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9E66EB-A2B2-9F41-5BB0-22C92C5AB80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08D306C-2649-0BC9-9F61-0DE2B12D6B26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9E72B0E-FAFB-C17A-6318-28F1B16EB455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102;p21">
            <a:extLst>
              <a:ext uri="{FF2B5EF4-FFF2-40B4-BE49-F238E27FC236}">
                <a16:creationId xmlns:a16="http://schemas.microsoft.com/office/drawing/2014/main" id="{3AC16567-88A0-40EF-B2B5-01BD5BCD5041}"/>
              </a:ext>
            </a:extLst>
          </p:cNvPr>
          <p:cNvSpPr txBox="1">
            <a:spLocks/>
          </p:cNvSpPr>
          <p:nvPr/>
        </p:nvSpPr>
        <p:spPr>
          <a:xfrm>
            <a:off x="1028700" y="189644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sz="4000" b="1" dirty="0">
                <a:solidFill>
                  <a:srgbClr val="1B1C1D"/>
                </a:solidFill>
              </a:rPr>
              <a:t>Transformers in Finance: Beyond the Hype</a:t>
            </a:r>
            <a:endParaRPr lang="en-US" sz="4000" dirty="0"/>
          </a:p>
        </p:txBody>
      </p:sp>
      <p:sp>
        <p:nvSpPr>
          <p:cNvPr id="13" name="Google Shape;103;p21">
            <a:extLst>
              <a:ext uri="{FF2B5EF4-FFF2-40B4-BE49-F238E27FC236}">
                <a16:creationId xmlns:a16="http://schemas.microsoft.com/office/drawing/2014/main" id="{D624A727-8452-2A99-A207-AA2239884648}"/>
              </a:ext>
            </a:extLst>
          </p:cNvPr>
          <p:cNvSpPr txBox="1">
            <a:spLocks/>
          </p:cNvSpPr>
          <p:nvPr/>
        </p:nvSpPr>
        <p:spPr>
          <a:xfrm>
            <a:off x="838200" y="2150158"/>
            <a:ext cx="17041200" cy="7261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Transformers have solved natural language </a:t>
            </a:r>
            <a:r>
              <a:rPr lang="en-US" b="1" dirty="0">
                <a:solidFill>
                  <a:srgbClr val="1B1C1D"/>
                </a:solidFill>
              </a:rPr>
              <a:t>representation</a:t>
            </a:r>
            <a:r>
              <a:rPr lang="en-US" dirty="0">
                <a:solidFill>
                  <a:srgbClr val="1B1C1D"/>
                </a:solidFill>
              </a:rPr>
              <a:t>. We show you how to apply this power to finance.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From Text to Features</a:t>
            </a:r>
            <a:r>
              <a:rPr lang="en-US" dirty="0">
                <a:solidFill>
                  <a:srgbClr val="1B1C1D"/>
                </a:solidFill>
              </a:rPr>
              <a:t>: The book details the modern workflow of taking pre-trained language models (like BERT) and </a:t>
            </a:r>
            <a:r>
              <a:rPr lang="en-US" b="1" dirty="0">
                <a:solidFill>
                  <a:srgbClr val="1B1C1D"/>
                </a:solidFill>
              </a:rPr>
              <a:t>fine-tuning</a:t>
            </a:r>
            <a:r>
              <a:rPr lang="en-US" dirty="0">
                <a:solidFill>
                  <a:srgbClr val="1B1C1D"/>
                </a:solidFill>
              </a:rPr>
              <a:t> them on financial text (e.g., SEC filings, earnings calls).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Practical Use Cases</a:t>
            </a:r>
            <a:r>
              <a:rPr lang="en-US" dirty="0">
                <a:solidFill>
                  <a:srgbClr val="1B1C1D"/>
                </a:solidFill>
              </a:rPr>
              <a:t>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600" dirty="0">
                <a:solidFill>
                  <a:srgbClr val="1B1C1D"/>
                </a:solidFill>
              </a:rPr>
              <a:t>Building sophisticated sentiment models.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600" dirty="0">
                <a:solidFill>
                  <a:srgbClr val="1B1C1D"/>
                </a:solidFill>
              </a:rPr>
              <a:t>Performing </a:t>
            </a:r>
            <a:r>
              <a:rPr lang="en-US" sz="3600" b="1" dirty="0">
                <a:solidFill>
                  <a:srgbClr val="1B1C1D"/>
                </a:solidFill>
              </a:rPr>
              <a:t>Named Entity Recognition </a:t>
            </a:r>
            <a:r>
              <a:rPr lang="en-US" sz="3600" dirty="0">
                <a:solidFill>
                  <a:srgbClr val="1B1C1D"/>
                </a:solidFill>
              </a:rPr>
              <a:t>to extract structured data from news.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600" b="1" dirty="0">
                <a:solidFill>
                  <a:srgbClr val="1B1C1D"/>
                </a:solidFill>
              </a:rPr>
              <a:t>Explaining model decisions</a:t>
            </a:r>
            <a:r>
              <a:rPr lang="en-US" sz="3600" dirty="0">
                <a:solidFill>
                  <a:srgbClr val="1B1C1D"/>
                </a:solidFill>
              </a:rPr>
              <a:t> using SHAP to ensure transparency and manage risk.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704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FCC4-C26B-F2FC-E66A-966508AE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00EEC37-FC55-6E17-FA1A-831CCF71A651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F0F9C57-C3A4-FE7C-DAEB-BC4483232655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2B0C544-8443-9CD3-F90B-FBFD36FF5032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3B7F04-27A0-FD56-E023-B63C3037C9C7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9FB806-A77A-1F9D-FE49-6EB0C0E237A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CBF086-825A-5449-01A0-EFCBF0F9A495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D672890-10D6-2EE5-B05C-C2E3824A358D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7985BD-F280-F756-1209-8E145A771517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108;p22">
            <a:extLst>
              <a:ext uri="{FF2B5EF4-FFF2-40B4-BE49-F238E27FC236}">
                <a16:creationId xmlns:a16="http://schemas.microsoft.com/office/drawing/2014/main" id="{87A30223-AD5C-44F5-375C-75811C52EFD8}"/>
              </a:ext>
            </a:extLst>
          </p:cNvPr>
          <p:cNvSpPr txBox="1">
            <a:spLocks/>
          </p:cNvSpPr>
          <p:nvPr/>
        </p:nvSpPr>
        <p:spPr>
          <a:xfrm>
            <a:off x="1028700" y="178481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sz="4000" b="1">
                <a:solidFill>
                  <a:srgbClr val="1B1C1D"/>
                </a:solidFill>
              </a:rPr>
              <a:t>LLMs &amp; Generative AI: The Reasoning Engine</a:t>
            </a:r>
            <a:endParaRPr lang="en-US" sz="6200"/>
          </a:p>
        </p:txBody>
      </p:sp>
      <p:sp>
        <p:nvSpPr>
          <p:cNvPr id="13" name="Google Shape;109;p22">
            <a:extLst>
              <a:ext uri="{FF2B5EF4-FFF2-40B4-BE49-F238E27FC236}">
                <a16:creationId xmlns:a16="http://schemas.microsoft.com/office/drawing/2014/main" id="{9D810F3C-B88E-9668-261C-168D2970CDA6}"/>
              </a:ext>
            </a:extLst>
          </p:cNvPr>
          <p:cNvSpPr txBox="1">
            <a:spLocks/>
          </p:cNvSpPr>
          <p:nvPr/>
        </p:nvSpPr>
        <p:spPr>
          <a:xfrm>
            <a:off x="1028700" y="2220077"/>
            <a:ext cx="15201900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This is the paradigm shift from using AI for prediction to using it for </a:t>
            </a:r>
            <a:r>
              <a:rPr lang="en-US" b="1" dirty="0">
                <a:solidFill>
                  <a:srgbClr val="1B1C1D"/>
                </a:solidFill>
              </a:rPr>
              <a:t>reasoning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The Core Problem</a:t>
            </a:r>
            <a:r>
              <a:rPr lang="en-US" dirty="0">
                <a:solidFill>
                  <a:srgbClr val="1B1C1D"/>
                </a:solidFill>
              </a:rPr>
              <a:t>: LLMs can "hallucinate," which is unacceptable in a high-stakes financial context.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The Solution: Retrieval-Augmented Generation (RAG)</a:t>
            </a:r>
            <a:r>
              <a:rPr lang="en-US" dirty="0">
                <a:solidFill>
                  <a:srgbClr val="1B1C1D"/>
                </a:solidFill>
              </a:rPr>
              <a:t>. We provide a blueprint for building RAG systems that ground the LLM in a trusted, verifiable knowledge base.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Flagship Example</a:t>
            </a:r>
            <a:r>
              <a:rPr lang="en-US" dirty="0">
                <a:solidFill>
                  <a:srgbClr val="1B1C1D"/>
                </a:solidFill>
              </a:rPr>
              <a:t>: Building a </a:t>
            </a:r>
            <a:r>
              <a:rPr lang="en-US" b="1" dirty="0">
                <a:solidFill>
                  <a:srgbClr val="1B1C1D"/>
                </a:solidFill>
              </a:rPr>
              <a:t>10-K Due Diligence Assistant</a:t>
            </a:r>
            <a:r>
              <a:rPr lang="en-US" dirty="0">
                <a:solidFill>
                  <a:srgbClr val="1B1C1D"/>
                </a:solidFill>
              </a:rPr>
              <a:t> that can answer complex questions about an annual report and provide citations, transforming it into a reliable analyst co-pilot.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D8F33-07A8-7BF0-F2E4-E82359411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0861A37-6DD0-BA87-0BAC-10086C000B6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0FA87A8-B156-4CE0-6670-FDD3B189B2DB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8E917F2-7580-5405-013A-480135FF4810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4EFE48-3450-5F87-FFC2-3A2071F5D357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4F6932-B809-DCFC-1DDF-8A813C9B952E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647C0E-3FC8-41C1-7DFA-B4A18A9A8706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7D7F8DA-CD29-449D-5F0C-5148C05A439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C3577D3-73CF-3DE8-ADCE-36A3F1A7155C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114;p23">
            <a:extLst>
              <a:ext uri="{FF2B5EF4-FFF2-40B4-BE49-F238E27FC236}">
                <a16:creationId xmlns:a16="http://schemas.microsoft.com/office/drawing/2014/main" id="{90CA47D2-F22B-123B-C9EA-EB041AEEADF5}"/>
              </a:ext>
            </a:extLst>
          </p:cNvPr>
          <p:cNvSpPr txBox="1">
            <a:spLocks/>
          </p:cNvSpPr>
          <p:nvPr/>
        </p:nvSpPr>
        <p:spPr>
          <a:xfrm>
            <a:off x="1083628" y="177839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sz="4000" b="1" dirty="0">
                <a:solidFill>
                  <a:srgbClr val="1B1C1D"/>
                </a:solidFill>
              </a:rPr>
              <a:t>Autonomous Trading Agents: The Action Wave</a:t>
            </a:r>
            <a:endParaRPr lang="en-US" sz="6200" dirty="0"/>
          </a:p>
        </p:txBody>
      </p:sp>
      <p:sp>
        <p:nvSpPr>
          <p:cNvPr id="13" name="Google Shape;115;p23">
            <a:extLst>
              <a:ext uri="{FF2B5EF4-FFF2-40B4-BE49-F238E27FC236}">
                <a16:creationId xmlns:a16="http://schemas.microsoft.com/office/drawing/2014/main" id="{12487E09-A3C8-B4AE-74C5-DC497D7002EE}"/>
              </a:ext>
            </a:extLst>
          </p:cNvPr>
          <p:cNvSpPr txBox="1">
            <a:spLocks/>
          </p:cNvSpPr>
          <p:nvPr/>
        </p:nvSpPr>
        <p:spPr>
          <a:xfrm>
            <a:off x="1028700" y="2031163"/>
            <a:ext cx="15608818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next frontier is building agents that can </a:t>
            </a:r>
            <a:r>
              <a:rPr lang="en-US" b="1" dirty="0">
                <a:solidFill>
                  <a:srgbClr val="1B1C1D"/>
                </a:solidFill>
              </a:rPr>
              <a:t>reason, plan, and execute complex tasks independently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We provide the blueprint for building production-ready financial agents: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Cognitive Architectures</a:t>
            </a:r>
            <a:r>
              <a:rPr lang="en-US" sz="3200" dirty="0">
                <a:solidFill>
                  <a:srgbClr val="1B1C1D"/>
                </a:solidFill>
              </a:rPr>
              <a:t>: Implementing reasoning patterns like </a:t>
            </a:r>
            <a:r>
              <a:rPr lang="en-US" sz="3200" b="1" dirty="0" err="1">
                <a:solidFill>
                  <a:srgbClr val="1B1C1D"/>
                </a:solidFill>
              </a:rPr>
              <a:t>ReAct</a:t>
            </a:r>
            <a:r>
              <a:rPr lang="en-US" sz="3200" dirty="0">
                <a:solidFill>
                  <a:srgbClr val="1B1C1D"/>
                </a:solidFill>
              </a:rPr>
              <a:t> (</a:t>
            </a:r>
            <a:r>
              <a:rPr lang="en-US" sz="3200" dirty="0" err="1">
                <a:solidFill>
                  <a:srgbClr val="1B1C1D"/>
                </a:solidFill>
              </a:rPr>
              <a:t>Reason+Act</a:t>
            </a:r>
            <a:r>
              <a:rPr lang="en-US" sz="3200" dirty="0">
                <a:solidFill>
                  <a:srgbClr val="1B1C1D"/>
                </a:solidFill>
              </a:rPr>
              <a:t>).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Tool Integration</a:t>
            </a:r>
            <a:r>
              <a:rPr lang="en-US" sz="3200" dirty="0">
                <a:solidFill>
                  <a:srgbClr val="1B1C1D"/>
                </a:solidFill>
              </a:rPr>
              <a:t>: Securely giving agents access to financial APIs and data sources.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Agentic Frameworks</a:t>
            </a:r>
            <a:r>
              <a:rPr lang="en-US" sz="3200" dirty="0">
                <a:solidFill>
                  <a:srgbClr val="1B1C1D"/>
                </a:solidFill>
              </a:rPr>
              <a:t>: Using leading tools like </a:t>
            </a:r>
            <a:r>
              <a:rPr lang="en-US" sz="3200" b="1" dirty="0" err="1">
                <a:solidFill>
                  <a:srgbClr val="1B1C1D"/>
                </a:solidFill>
              </a:rPr>
              <a:t>LangChain</a:t>
            </a:r>
            <a:r>
              <a:rPr lang="en-US" sz="3200" dirty="0">
                <a:solidFill>
                  <a:srgbClr val="1B1C1D"/>
                </a:solidFill>
              </a:rPr>
              <a:t>, </a:t>
            </a:r>
            <a:r>
              <a:rPr lang="en-US" sz="3200" b="1" dirty="0" err="1">
                <a:solidFill>
                  <a:srgbClr val="1B1C1D"/>
                </a:solidFill>
              </a:rPr>
              <a:t>CrewAI</a:t>
            </a:r>
            <a:r>
              <a:rPr lang="en-US" sz="3200" dirty="0">
                <a:solidFill>
                  <a:srgbClr val="1B1C1D"/>
                </a:solidFill>
              </a:rPr>
              <a:t>, and </a:t>
            </a:r>
            <a:r>
              <a:rPr lang="en-US" sz="3200" b="1" dirty="0" err="1">
                <a:solidFill>
                  <a:srgbClr val="1B1C1D"/>
                </a:solidFill>
              </a:rPr>
              <a:t>LlamaIndex</a:t>
            </a:r>
            <a:r>
              <a:rPr lang="en-US" sz="3200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Capstone Project</a:t>
            </a:r>
            <a:r>
              <a:rPr lang="en-US" dirty="0">
                <a:solidFill>
                  <a:srgbClr val="1B1C1D"/>
                </a:solidFill>
              </a:rPr>
              <a:t>: Build an </a:t>
            </a:r>
            <a:r>
              <a:rPr lang="en-US" b="1" dirty="0">
                <a:solidFill>
                  <a:srgbClr val="1B1C1D"/>
                </a:solidFill>
              </a:rPr>
              <a:t>Equity Analyst Agent</a:t>
            </a:r>
            <a:r>
              <a:rPr lang="en-US" dirty="0">
                <a:solidFill>
                  <a:srgbClr val="1B1C1D"/>
                </a:solidFill>
              </a:rPr>
              <a:t> that autonomously gathers news, fetches market data, and queries SEC filings to generate a comprehensive stock report.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6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CFB4-9C30-0094-CFA2-A43BB378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336BF04-1F8F-E446-86EC-47A5AF6FBB2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032AF75-8CC7-9B6A-E1B9-E59E666972DA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273F5CD-ADD4-D675-2ED1-7237BF5195B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B89300B-D063-9AED-AEDE-09A2169A67DB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7C2B97-83A4-CC20-34E8-4FD6A1EBCF59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3461B6-2012-A98F-CFD3-EDF96957D24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E90DEC4-7B44-35C7-471D-0D27FE6DFB55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3B5B866-CB52-83EC-49C7-86ED00A5025E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120;p24">
            <a:extLst>
              <a:ext uri="{FF2B5EF4-FFF2-40B4-BE49-F238E27FC236}">
                <a16:creationId xmlns:a16="http://schemas.microsoft.com/office/drawing/2014/main" id="{2313FD13-E2E6-0755-907C-FAC5C2C97023}"/>
              </a:ext>
            </a:extLst>
          </p:cNvPr>
          <p:cNvSpPr txBox="1">
            <a:spLocks/>
          </p:cNvSpPr>
          <p:nvPr/>
        </p:nvSpPr>
        <p:spPr>
          <a:xfrm>
            <a:off x="995570" y="192957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</a:pPr>
            <a:r>
              <a:rPr lang="en-US" sz="4000" b="1">
                <a:solidFill>
                  <a:srgbClr val="1B1C1D"/>
                </a:solidFill>
              </a:rPr>
              <a:t>Production-Grade Code &amp; MLOps</a:t>
            </a:r>
            <a:endParaRPr lang="en-US" sz="6200"/>
          </a:p>
        </p:txBody>
      </p:sp>
      <p:sp>
        <p:nvSpPr>
          <p:cNvPr id="13" name="Google Shape;121;p24">
            <a:extLst>
              <a:ext uri="{FF2B5EF4-FFF2-40B4-BE49-F238E27FC236}">
                <a16:creationId xmlns:a16="http://schemas.microsoft.com/office/drawing/2014/main" id="{A53D2DC2-4AFC-1EB5-A3AC-969AF5457165}"/>
              </a:ext>
            </a:extLst>
          </p:cNvPr>
          <p:cNvSpPr txBox="1">
            <a:spLocks/>
          </p:cNvSpPr>
          <p:nvPr/>
        </p:nvSpPr>
        <p:spPr>
          <a:xfrm>
            <a:off x="995570" y="1607857"/>
            <a:ext cx="15887276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A </a:t>
            </a:r>
            <a:r>
              <a:rPr lang="en-US" dirty="0" err="1">
                <a:solidFill>
                  <a:srgbClr val="1B1C1D"/>
                </a:solidFill>
              </a:rPr>
              <a:t>backtest</a:t>
            </a:r>
            <a:r>
              <a:rPr lang="en-US" dirty="0">
                <a:solidFill>
                  <a:srgbClr val="1B1C1D"/>
                </a:solidFill>
              </a:rPr>
              <a:t> is not a business. This edition is obsessed with bridging the gap from research to </a:t>
            </a:r>
            <a:r>
              <a:rPr lang="en-US" b="1" dirty="0">
                <a:solidFill>
                  <a:srgbClr val="1B1C1D"/>
                </a:solidFill>
              </a:rPr>
              <a:t>live, reliable trading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Modern DevOps Practices</a:t>
            </a:r>
            <a:r>
              <a:rPr lang="en-US" dirty="0">
                <a:solidFill>
                  <a:srgbClr val="1B1C1D"/>
                </a:solidFill>
              </a:rPr>
              <a:t>: Every project is structured for reproducibility using </a:t>
            </a:r>
            <a:r>
              <a:rPr lang="en-US" b="1" dirty="0">
                <a:solidFill>
                  <a:srgbClr val="1B1C1D"/>
                </a:solidFill>
              </a:rPr>
              <a:t>Docker</a:t>
            </a:r>
            <a:r>
              <a:rPr lang="en-US" dirty="0">
                <a:solidFill>
                  <a:srgbClr val="1B1C1D"/>
                </a:solidFill>
              </a:rPr>
              <a:t>, cloud deployment patterns, and CI/CD principles.</a:t>
            </a:r>
          </a:p>
          <a:p>
            <a:pPr>
              <a:buClr>
                <a:srgbClr val="1B1C1D"/>
              </a:buClr>
            </a:pPr>
            <a:r>
              <a:rPr lang="en-US" b="1" dirty="0" err="1">
                <a:solidFill>
                  <a:srgbClr val="1B1C1D"/>
                </a:solidFill>
              </a:rPr>
              <a:t>MLOps</a:t>
            </a:r>
            <a:r>
              <a:rPr lang="en-US" b="1" dirty="0">
                <a:solidFill>
                  <a:srgbClr val="1B1C1D"/>
                </a:solidFill>
              </a:rPr>
              <a:t> for Trading</a:t>
            </a:r>
            <a:r>
              <a:rPr lang="en-US" dirty="0">
                <a:solidFill>
                  <a:srgbClr val="1B1C1D"/>
                </a:solidFill>
              </a:rPr>
              <a:t>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600" b="1" dirty="0">
                <a:solidFill>
                  <a:srgbClr val="1B1C1D"/>
                </a:solidFill>
              </a:rPr>
              <a:t>Feature Stores</a:t>
            </a:r>
            <a:r>
              <a:rPr lang="en-US" sz="3600" dirty="0">
                <a:solidFill>
                  <a:srgbClr val="1B1C1D"/>
                </a:solidFill>
              </a:rPr>
              <a:t> and </a:t>
            </a:r>
            <a:r>
              <a:rPr lang="en-US" sz="3600" b="1" dirty="0">
                <a:solidFill>
                  <a:srgbClr val="1B1C1D"/>
                </a:solidFill>
              </a:rPr>
              <a:t>Model Registries</a:t>
            </a:r>
            <a:r>
              <a:rPr lang="en-US" sz="3600" dirty="0">
                <a:solidFill>
                  <a:srgbClr val="1B1C1D"/>
                </a:solidFill>
              </a:rPr>
              <a:t> (</a:t>
            </a:r>
            <a:r>
              <a:rPr lang="en-US" sz="3600" dirty="0" err="1">
                <a:solidFill>
                  <a:srgbClr val="575B5F"/>
                </a:solidFill>
                <a:highlight>
                  <a:srgbClr val="E9EEF6"/>
                </a:highlight>
              </a:rPr>
              <a:t>MLflow</a:t>
            </a:r>
            <a:r>
              <a:rPr lang="en-US" sz="3600" dirty="0">
                <a:solidFill>
                  <a:srgbClr val="1B1C1D"/>
                </a:solidFill>
              </a:rPr>
              <a:t>) to prevent training-serving skew.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600" b="1" dirty="0">
                <a:solidFill>
                  <a:srgbClr val="1B1C1D"/>
                </a:solidFill>
              </a:rPr>
              <a:t>Automated Monitoring</a:t>
            </a:r>
            <a:r>
              <a:rPr lang="en-US" sz="3600" dirty="0">
                <a:solidFill>
                  <a:srgbClr val="1B1C1D"/>
                </a:solidFill>
              </a:rPr>
              <a:t> for concept drift and alpha decay using tools like the Population Stability Index (PSI).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600" b="1" dirty="0">
                <a:solidFill>
                  <a:srgbClr val="1B1C1D"/>
                </a:solidFill>
              </a:rPr>
              <a:t>A/B testing</a:t>
            </a:r>
            <a:r>
              <a:rPr lang="en-US" sz="3600" dirty="0">
                <a:solidFill>
                  <a:srgbClr val="1B1C1D"/>
                </a:solidFill>
              </a:rPr>
              <a:t> new models safely in a live environment.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This is the material you need to get hired and be effective on a professional quant desk.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4648-2E4F-778D-7D7F-EF7E3B108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853596B-8D9C-76B7-CA7E-7ECD7B3862D1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9CF1D91-5CC7-0EA4-4EE5-22A4A78B12D7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DEE7DE5-9BA0-B122-84DB-708D7611DB1D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D703DA-C8A6-1A1C-BD5D-3913B9A9A75E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08B291-FEFC-64C2-D143-6B520D9D56F1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977B25C-DBAC-FD98-A595-C6CA9E57F298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5D52806-F602-C792-4443-52B4A9E502DE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BB5513-9CA1-139C-38B0-BFBEE4F3A648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0" name="Google Shape;126;p25">
            <a:extLst>
              <a:ext uri="{FF2B5EF4-FFF2-40B4-BE49-F238E27FC236}">
                <a16:creationId xmlns:a16="http://schemas.microsoft.com/office/drawing/2014/main" id="{C048E148-6F34-29DF-CA01-8292EA14508D}"/>
              </a:ext>
            </a:extLst>
          </p:cNvPr>
          <p:cNvSpPr txBox="1">
            <a:spLocks/>
          </p:cNvSpPr>
          <p:nvPr/>
        </p:nvSpPr>
        <p:spPr>
          <a:xfrm>
            <a:off x="1018761" y="171131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4000" b="1">
                <a:solidFill>
                  <a:srgbClr val="1B1C1D"/>
                </a:solidFill>
              </a:rPr>
              <a:t>Practical Workflows &amp; Causal Inference</a:t>
            </a:r>
            <a:endParaRPr lang="en-US" sz="6200"/>
          </a:p>
        </p:txBody>
      </p:sp>
      <p:sp>
        <p:nvSpPr>
          <p:cNvPr id="11" name="Google Shape;127;p25">
            <a:extLst>
              <a:ext uri="{FF2B5EF4-FFF2-40B4-BE49-F238E27FC236}">
                <a16:creationId xmlns:a16="http://schemas.microsoft.com/office/drawing/2014/main" id="{B76B4C12-0E4A-4C80-C6D6-B8B7F04A7E15}"/>
              </a:ext>
            </a:extLst>
          </p:cNvPr>
          <p:cNvSpPr txBox="1">
            <a:spLocks/>
          </p:cNvSpPr>
          <p:nvPr/>
        </p:nvSpPr>
        <p:spPr>
          <a:xfrm>
            <a:off x="1018761" y="1586031"/>
            <a:ext cx="15135639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This edition is built on a framework of intellectual honesty and rigor.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The Strategy Term Sheet</a:t>
            </a:r>
            <a:r>
              <a:rPr lang="en-US" dirty="0">
                <a:solidFill>
                  <a:srgbClr val="1B1C1D"/>
                </a:solidFill>
              </a:rPr>
              <a:t>: Before writing code, you define your hypothesis, data, and failure conditions. A crucial defense against bias.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Advanced Validation</a:t>
            </a:r>
            <a:r>
              <a:rPr lang="en-US" dirty="0">
                <a:solidFill>
                  <a:srgbClr val="1B1C1D"/>
                </a:solidFill>
              </a:rPr>
              <a:t>: We go beyond standard </a:t>
            </a:r>
            <a:r>
              <a:rPr lang="en-US" dirty="0" err="1">
                <a:solidFill>
                  <a:srgbClr val="1B1C1D"/>
                </a:solidFill>
              </a:rPr>
              <a:t>backtesting</a:t>
            </a:r>
            <a:r>
              <a:rPr lang="en-US" dirty="0">
                <a:solidFill>
                  <a:srgbClr val="1B1C1D"/>
                </a:solidFill>
              </a:rPr>
              <a:t> with </a:t>
            </a:r>
            <a:r>
              <a:rPr lang="en-US" b="1" dirty="0">
                <a:solidFill>
                  <a:srgbClr val="1B1C1D"/>
                </a:solidFill>
              </a:rPr>
              <a:t>purged and embargoed cross-validation</a:t>
            </a:r>
            <a:r>
              <a:rPr lang="en-US" dirty="0">
                <a:solidFill>
                  <a:srgbClr val="1B1C1D"/>
                </a:solidFill>
              </a:rPr>
              <a:t> and calculating the </a:t>
            </a:r>
            <a:r>
              <a:rPr lang="en-US" b="1" dirty="0">
                <a:solidFill>
                  <a:srgbClr val="1B1C1D"/>
                </a:solidFill>
              </a:rPr>
              <a:t>Deflated Sharpe Ratio</a:t>
            </a:r>
            <a:r>
              <a:rPr lang="en-US" dirty="0">
                <a:solidFill>
                  <a:srgbClr val="1B1C1D"/>
                </a:solidFill>
              </a:rPr>
              <a:t> to account for </a:t>
            </a:r>
            <a:r>
              <a:rPr lang="en-US" dirty="0" err="1">
                <a:solidFill>
                  <a:srgbClr val="1B1C1D"/>
                </a:solidFill>
              </a:rPr>
              <a:t>backtest</a:t>
            </a:r>
            <a:r>
              <a:rPr lang="en-US" dirty="0">
                <a:solidFill>
                  <a:srgbClr val="1B1C1D"/>
                </a:solidFill>
              </a:rPr>
              <a:t> overfitting.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Causality is King</a:t>
            </a:r>
            <a:r>
              <a:rPr lang="en-US" dirty="0">
                <a:solidFill>
                  <a:srgbClr val="1B1C1D"/>
                </a:solidFill>
              </a:rPr>
              <a:t>: We introduce powerful techniques like </a:t>
            </a:r>
            <a:r>
              <a:rPr lang="en-US" b="1" dirty="0">
                <a:solidFill>
                  <a:srgbClr val="1B1C1D"/>
                </a:solidFill>
              </a:rPr>
              <a:t>Double Machine Learning (DML)</a:t>
            </a:r>
            <a:r>
              <a:rPr lang="en-US" dirty="0">
                <a:solidFill>
                  <a:srgbClr val="1B1C1D"/>
                </a:solidFill>
              </a:rPr>
              <a:t> to distinguish true causal drivers from spurious correlations, building strategies that are far more robust.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8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F51E-D904-DB3A-110B-0C2FFE24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7128EA6-A518-31A6-B045-736BE598B723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DB51831-F910-4B7F-351C-D46D2C2C7075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24705F1-8253-759F-A145-4FC36417D03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3DD80C-6A66-7D09-5EE7-BE35FA7B2637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977B258-5654-929C-4158-715637E3F437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DD9BC38-C149-6ADC-C424-8B0A69AC003C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11F899D-1C90-495F-8469-50DC9DBDD9ED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A7A0E5-9B10-E9DC-5A72-0B2825744B74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0" name="Google Shape;132;p26">
            <a:extLst>
              <a:ext uri="{FF2B5EF4-FFF2-40B4-BE49-F238E27FC236}">
                <a16:creationId xmlns:a16="http://schemas.microsoft.com/office/drawing/2014/main" id="{220DC13C-68BA-1D1E-89FC-7375C156BCC2}"/>
              </a:ext>
            </a:extLst>
          </p:cNvPr>
          <p:cNvSpPr txBox="1">
            <a:spLocks/>
          </p:cNvSpPr>
          <p:nvPr/>
        </p:nvSpPr>
        <p:spPr>
          <a:xfrm>
            <a:off x="1005509" y="183018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1B1C1D"/>
                </a:solidFill>
              </a:rPr>
              <a:t>Final Thoughts &amp; Who This Book Is For</a:t>
            </a:r>
            <a:endParaRPr lang="en-US" sz="6200" dirty="0"/>
          </a:p>
        </p:txBody>
      </p:sp>
      <p:sp>
        <p:nvSpPr>
          <p:cNvPr id="11" name="Google Shape;133;p26">
            <a:extLst>
              <a:ext uri="{FF2B5EF4-FFF2-40B4-BE49-F238E27FC236}">
                <a16:creationId xmlns:a16="http://schemas.microsoft.com/office/drawing/2014/main" id="{0D8ECF55-111B-EC34-100A-44519FD8A8FE}"/>
              </a:ext>
            </a:extLst>
          </p:cNvPr>
          <p:cNvSpPr txBox="1">
            <a:spLocks/>
          </p:cNvSpPr>
          <p:nvPr/>
        </p:nvSpPr>
        <p:spPr>
          <a:xfrm>
            <a:off x="1005509" y="1597918"/>
            <a:ext cx="15877337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This book is for</a:t>
            </a:r>
            <a:r>
              <a:rPr lang="en-US" dirty="0">
                <a:solidFill>
                  <a:srgbClr val="1B1C1D"/>
                </a:solidFill>
              </a:rPr>
              <a:t>: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Data Scientists &amp; ML Engineers</a:t>
            </a:r>
            <a:r>
              <a:rPr lang="en-US" sz="3200" dirty="0">
                <a:solidFill>
                  <a:srgbClr val="1B1C1D"/>
                </a:solidFill>
              </a:rPr>
              <a:t> moving into finance.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Quantitative Analysts</a:t>
            </a:r>
            <a:r>
              <a:rPr lang="en-US" sz="3200" dirty="0">
                <a:solidFill>
                  <a:srgbClr val="1B1C1D"/>
                </a:solidFill>
              </a:rPr>
              <a:t> looking to upgrade their toolkit to the state-of-the-art.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Investment Professionals</a:t>
            </a:r>
            <a:r>
              <a:rPr lang="en-US" sz="3200" dirty="0">
                <a:solidFill>
                  <a:srgbClr val="1B1C1D"/>
                </a:solidFill>
              </a:rPr>
              <a:t> aiming to leverage modern AI for better decisions.</a:t>
            </a:r>
          </a:p>
          <a:p>
            <a:pPr lvl="1" indent="-685800">
              <a:buClr>
                <a:srgbClr val="1B1C1D"/>
              </a:buClr>
              <a:buSzPts val="1800"/>
            </a:pPr>
            <a:r>
              <a:rPr lang="en-US" sz="3200" b="1" dirty="0">
                <a:solidFill>
                  <a:srgbClr val="1B1C1D"/>
                </a:solidFill>
              </a:rPr>
              <a:t>Ambitious Students</a:t>
            </a:r>
            <a:r>
              <a:rPr lang="en-US" sz="3200" dirty="0">
                <a:solidFill>
                  <a:srgbClr val="1B1C1D"/>
                </a:solidFill>
              </a:rPr>
              <a:t> preparing for a career in quant finance.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The Impact</a:t>
            </a:r>
            <a:r>
              <a:rPr lang="en-US" dirty="0">
                <a:solidFill>
                  <a:srgbClr val="1B1C1D"/>
                </a:solidFill>
              </a:rPr>
              <a:t>: This edition doesn't just teach you models; it teaches you a </a:t>
            </a:r>
            <a:r>
              <a:rPr lang="en-US" b="1" dirty="0">
                <a:solidFill>
                  <a:srgbClr val="1B1C1D"/>
                </a:solidFill>
              </a:rPr>
              <a:t>process</a:t>
            </a:r>
            <a:r>
              <a:rPr lang="en-US" dirty="0">
                <a:solidFill>
                  <a:srgbClr val="1B1C1D"/>
                </a:solidFill>
              </a:rPr>
              <a:t>. It equips you with the framework, tools, and mindset to build a durable edge in a competitive and constantly evolving industry.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Future Directions</a:t>
            </a:r>
            <a:r>
              <a:rPr lang="en-US" dirty="0">
                <a:solidFill>
                  <a:srgbClr val="1B1C1D"/>
                </a:solidFill>
              </a:rPr>
              <a:t>: The book is a living project, with an online companion, community contributions, and continuous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6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17" r="-20140" b="-1455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4479925"/>
            <a:ext cx="12687299" cy="116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ML4T in the Age of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568950"/>
            <a:ext cx="9715500" cy="86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What’s new in the 3</a:t>
            </a:r>
            <a:r>
              <a:rPr lang="en-US" sz="5199" baseline="30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rd</a:t>
            </a:r>
            <a:r>
              <a:rPr lang="en-US" sz="51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Edition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EB2C-72B4-2376-B415-1DBB54E4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50BFE9-031E-CA36-023B-637B07AE69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17" r="-20140" b="-14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C7B70BD-A3C3-8A62-3110-7C1BE7A32E3C}"/>
              </a:ext>
            </a:extLst>
          </p:cNvPr>
          <p:cNvSpPr txBox="1"/>
          <p:nvPr/>
        </p:nvSpPr>
        <p:spPr>
          <a:xfrm>
            <a:off x="1028701" y="4479925"/>
            <a:ext cx="4229099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F6230806-A285-7401-5018-2F5698374104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FED85B6-C546-8002-E2CC-108F72D2DE81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5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AAF79-6D66-69C5-BD51-FDD29B80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D7E01A-6DA5-0CE1-DD11-FB9A274C76EC}"/>
              </a:ext>
            </a:extLst>
          </p:cNvPr>
          <p:cNvGrpSpPr/>
          <p:nvPr/>
        </p:nvGrpSpPr>
        <p:grpSpPr>
          <a:xfrm>
            <a:off x="2514600" y="3395165"/>
            <a:ext cx="2791564" cy="2791564"/>
            <a:chOff x="2514600" y="3395165"/>
            <a:chExt cx="2791564" cy="2791564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5B9B130-F8D1-289C-66E6-A64112B01F50}"/>
                </a:ext>
              </a:extLst>
            </p:cNvPr>
            <p:cNvGrpSpPr/>
            <p:nvPr/>
          </p:nvGrpSpPr>
          <p:grpSpPr>
            <a:xfrm>
              <a:off x="2514600" y="3395165"/>
              <a:ext cx="2791564" cy="2791564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8A1FDFE-9ECA-22F9-EC97-F07C8A7982D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CD8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381B9E1-9036-65F2-9545-BC5B075F26A2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10997" tIns="10997" rIns="10997" bIns="10997" rtlCol="0" anchor="ctr"/>
              <a:lstStyle/>
              <a:p>
                <a:pPr algn="ctr">
                  <a:lnSpc>
                    <a:spcPts val="212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085A32-7C9A-44B2-8627-0A4992138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7245" y="3501830"/>
              <a:ext cx="2560320" cy="25603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F2F767-8106-966F-6099-F3F03659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497580"/>
            <a:ext cx="2554296" cy="256032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AA81F84-2D78-7067-E996-43BDCAEACF87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9EC0EE-EAD3-A223-0B45-40646F8EBC7F}"/>
              </a:ext>
            </a:extLst>
          </p:cNvPr>
          <p:cNvSpPr txBox="1"/>
          <p:nvPr/>
        </p:nvSpPr>
        <p:spPr>
          <a:xfrm>
            <a:off x="2170922" y="6200273"/>
            <a:ext cx="34789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Stefan Jansen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DCEDB19-32D9-0D0F-5518-777CE3D1067C}"/>
              </a:ext>
            </a:extLst>
          </p:cNvPr>
          <p:cNvSpPr txBox="1"/>
          <p:nvPr/>
        </p:nvSpPr>
        <p:spPr>
          <a:xfrm>
            <a:off x="2170922" y="6867993"/>
            <a:ext cx="3478918" cy="40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CEO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BD13993-F342-A411-A295-6A7DBFD05D77}"/>
              </a:ext>
            </a:extLst>
          </p:cNvPr>
          <p:cNvSpPr/>
          <p:nvPr/>
        </p:nvSpPr>
        <p:spPr>
          <a:xfrm>
            <a:off x="2170922" y="6831313"/>
            <a:ext cx="341586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0">
            <a:extLst>
              <a:ext uri="{FF2B5EF4-FFF2-40B4-BE49-F238E27FC236}">
                <a16:creationId xmlns:a16="http://schemas.microsoft.com/office/drawing/2014/main" id="{C115DDE0-6B3D-18AA-AB37-E7D8A14C9C46}"/>
              </a:ext>
            </a:extLst>
          </p:cNvPr>
          <p:cNvSpPr txBox="1">
            <a:spLocks/>
          </p:cNvSpPr>
          <p:nvPr/>
        </p:nvSpPr>
        <p:spPr>
          <a:xfrm>
            <a:off x="8566806" y="2491849"/>
            <a:ext cx="5640900" cy="903316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bg1"/>
                </a:solidFill>
              </a:rPr>
              <a:t>Abou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Stefan Jansen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37273BFE-D528-2975-77E7-7CAFE278CA06}"/>
              </a:ext>
            </a:extLst>
          </p:cNvPr>
          <p:cNvSpPr txBox="1">
            <a:spLocks/>
          </p:cNvSpPr>
          <p:nvPr/>
        </p:nvSpPr>
        <p:spPr>
          <a:xfrm>
            <a:off x="8641280" y="3521284"/>
            <a:ext cx="8618019" cy="44225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Stefan is the founder and Lead Data Scientist at Applied AI. He advises Fortune 500 companies, investment firms and startups across industries on data &amp; AI strategy, building data science teams, and developing machine learning solutions. 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Stefan holds Master degrees in Computer Science from Georgia Tech and in Economics from Harvard and Free University Berlin and is a CFA </a:t>
            </a:r>
            <a:r>
              <a:rPr lang="en-US" sz="2800" dirty="0" err="1">
                <a:solidFill>
                  <a:schemeClr val="bg1"/>
                </a:solidFill>
              </a:rPr>
              <a:t>Charterholder</a:t>
            </a:r>
            <a:r>
              <a:rPr lang="en-US" sz="2800" dirty="0">
                <a:solidFill>
                  <a:schemeClr val="bg1"/>
                </a:solidFill>
              </a:rPr>
              <a:t>. He has also been teaching data science at </a:t>
            </a:r>
            <a:r>
              <a:rPr lang="en-US" sz="2800" dirty="0" err="1">
                <a:solidFill>
                  <a:schemeClr val="bg1"/>
                </a:solidFill>
              </a:rPr>
              <a:t>Datacamp</a:t>
            </a:r>
            <a:r>
              <a:rPr lang="en-US" sz="2800" dirty="0">
                <a:solidFill>
                  <a:schemeClr val="bg1"/>
                </a:solidFill>
              </a:rPr>
              <a:t> and </a:t>
            </a:r>
            <a:r>
              <a:rPr lang="en-US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 Assembly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1000"/>
              </a:spcBef>
            </a:pPr>
            <a:endParaRPr lang="en-US" sz="2800" dirty="0">
              <a:solidFill>
                <a:schemeClr val="bg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39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397049"/>
            <a:ext cx="6477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3" name="ML for Trading: end-to-end strategy workflow">
            <a:extLst>
              <a:ext uri="{FF2B5EF4-FFF2-40B4-BE49-F238E27FC236}">
                <a16:creationId xmlns:a16="http://schemas.microsoft.com/office/drawing/2014/main" id="{EE82079B-0B50-A56B-1CAD-0747D45B2E0E}"/>
              </a:ext>
            </a:extLst>
          </p:cNvPr>
          <p:cNvSpPr txBox="1">
            <a:spLocks/>
          </p:cNvSpPr>
          <p:nvPr/>
        </p:nvSpPr>
        <p:spPr>
          <a:xfrm>
            <a:off x="1047750" y="190500"/>
            <a:ext cx="16478250" cy="1074872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20000"/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4000" b="1">
                <a:solidFill>
                  <a:srgbClr val="1B1C1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ML for Trading: end-to-end strategy workflow</a:t>
            </a:r>
          </a:p>
        </p:txBody>
      </p:sp>
      <p:sp>
        <p:nvSpPr>
          <p:cNvPr id="14" name="On over 800 pages and 150 notebooks, dozens of examples of how ML can add value to trading.">
            <a:extLst>
              <a:ext uri="{FF2B5EF4-FFF2-40B4-BE49-F238E27FC236}">
                <a16:creationId xmlns:a16="http://schemas.microsoft.com/office/drawing/2014/main" id="{C838F429-EF48-04E2-356E-1CB7F2059E65}"/>
              </a:ext>
            </a:extLst>
          </p:cNvPr>
          <p:cNvSpPr txBox="1">
            <a:spLocks/>
          </p:cNvSpPr>
          <p:nvPr/>
        </p:nvSpPr>
        <p:spPr>
          <a:xfrm>
            <a:off x="1047750" y="1133476"/>
            <a:ext cx="16478250" cy="7010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342900" indent="-342900" algn="l" defTabSz="5613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On over 800 pages and 150 notebooks, dozens of examples of how ML can add value to trading. </a:t>
            </a:r>
          </a:p>
        </p:txBody>
      </p:sp>
      <p:pic>
        <p:nvPicPr>
          <p:cNvPr id="15" name="mockup_200k.png" descr="mockup_200k.png">
            <a:extLst>
              <a:ext uri="{FF2B5EF4-FFF2-40B4-BE49-F238E27FC236}">
                <a16:creationId xmlns:a16="http://schemas.microsoft.com/office/drawing/2014/main" id="{575DB97F-AC0A-B482-5955-A38B9052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1" y="2926432"/>
            <a:ext cx="5021474" cy="619733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Four parts and 24 chapters cover:…">
            <a:extLst>
              <a:ext uri="{FF2B5EF4-FFF2-40B4-BE49-F238E27FC236}">
                <a16:creationId xmlns:a16="http://schemas.microsoft.com/office/drawing/2014/main" id="{6D9060C3-DF37-6D26-223C-C672A265F3D1}"/>
              </a:ext>
            </a:extLst>
          </p:cNvPr>
          <p:cNvSpPr txBox="1"/>
          <p:nvPr/>
        </p:nvSpPr>
        <p:spPr>
          <a:xfrm>
            <a:off x="5909096" y="2917363"/>
            <a:ext cx="11815593" cy="5950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90000"/>
              </a:lnSpc>
              <a:spcBef>
                <a:spcPts val="3375"/>
              </a:spcBef>
              <a:defRPr sz="4000">
                <a:solidFill>
                  <a:srgbClr val="000000"/>
                </a:solidFill>
              </a:defRPr>
            </a:pPr>
            <a:r>
              <a:rPr sz="3000" dirty="0"/>
              <a:t>Four parts and 24 chapters cover:</a:t>
            </a:r>
          </a:p>
          <a:p>
            <a:pPr marL="457199" indent="-457199">
              <a:lnSpc>
                <a:spcPct val="90000"/>
              </a:lnSpc>
              <a:spcBef>
                <a:spcPts val="3375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rPr sz="3000" dirty="0"/>
              <a:t>key aspects of data sourcing, financial feature engineering, and portfolio management, </a:t>
            </a:r>
          </a:p>
          <a:p>
            <a:pPr marL="457199" indent="-457199">
              <a:lnSpc>
                <a:spcPct val="90000"/>
              </a:lnSpc>
              <a:spcBef>
                <a:spcPts val="3375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rPr sz="3000" dirty="0"/>
              <a:t>the design and evaluation of long-short strategies based on a broad range of ML algorithms, </a:t>
            </a:r>
          </a:p>
          <a:p>
            <a:pPr marL="457199" indent="-457199">
              <a:lnSpc>
                <a:spcPct val="90000"/>
              </a:lnSpc>
              <a:spcBef>
                <a:spcPts val="3375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rPr sz="3000" dirty="0"/>
              <a:t>how to extract tradeable signals from financial text data like SEC filings, earnings call transcripts or financial news, </a:t>
            </a:r>
          </a:p>
          <a:p>
            <a:pPr marL="457199" indent="-457199">
              <a:lnSpc>
                <a:spcPct val="90000"/>
              </a:lnSpc>
              <a:spcBef>
                <a:spcPts val="3375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rPr sz="3000" dirty="0"/>
              <a:t>using deep learning models like CNN and RNN with financial and alternative data, how to generate synthetic data with GANs, and training a trading agent using deep reinforcement learning.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61FBD-16B5-9970-EBE9-32B47B11B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924847"/>
            <a:ext cx="5522722" cy="4683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53CDD-7BE9-B5BB-FA97-E03B6CF0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77914C8-B824-8783-46BE-702E94D61DF2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B0B9067-2196-CE81-5397-7199A7E2DF6B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158F62-EA76-5516-66E5-C01E615937F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A30350-8644-BD77-94DA-2B58C043FB4F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284526-F37C-6DF0-4B14-CDC28380BA11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DACF55-C184-DA15-282A-3917849521A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2A52985-0105-D741-2FA8-46B2CFB89D4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988D086-0161-C47C-D945-D751D1EFBC3F}"/>
              </a:ext>
            </a:extLst>
          </p:cNvPr>
          <p:cNvSpPr txBox="1"/>
          <p:nvPr/>
        </p:nvSpPr>
        <p:spPr>
          <a:xfrm>
            <a:off x="1028700" y="9397049"/>
            <a:ext cx="6477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8" name="Plenty of (free) resources to experiment">
            <a:extLst>
              <a:ext uri="{FF2B5EF4-FFF2-40B4-BE49-F238E27FC236}">
                <a16:creationId xmlns:a16="http://schemas.microsoft.com/office/drawing/2014/main" id="{C7AE2163-6D34-1F63-3091-FD6713D6729A}"/>
              </a:ext>
            </a:extLst>
          </p:cNvPr>
          <p:cNvSpPr txBox="1">
            <a:spLocks/>
          </p:cNvSpPr>
          <p:nvPr/>
        </p:nvSpPr>
        <p:spPr>
          <a:xfrm>
            <a:off x="904875" y="187961"/>
            <a:ext cx="16478250" cy="1074872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20000"/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4000" b="1">
                <a:solidFill>
                  <a:srgbClr val="1B1C1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Plenty of (free) resources to experiment</a:t>
            </a:r>
          </a:p>
        </p:txBody>
      </p:sp>
      <p:sp>
        <p:nvSpPr>
          <p:cNvPr id="11" name="Repository at: github.com/stefan-jansen/machine-learning-for-trading">
            <a:extLst>
              <a:ext uri="{FF2B5EF4-FFF2-40B4-BE49-F238E27FC236}">
                <a16:creationId xmlns:a16="http://schemas.microsoft.com/office/drawing/2014/main" id="{8758D7D0-6CA2-7666-E634-A4071DB0949F}"/>
              </a:ext>
            </a:extLst>
          </p:cNvPr>
          <p:cNvSpPr txBox="1"/>
          <p:nvPr/>
        </p:nvSpPr>
        <p:spPr>
          <a:xfrm>
            <a:off x="1078792" y="2245310"/>
            <a:ext cx="8829743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5000"/>
            </a:pPr>
            <a:r>
              <a:rPr sz="3200" dirty="0"/>
              <a:t>Repository at: </a:t>
            </a:r>
            <a:r>
              <a:rPr sz="3200" u="sng" dirty="0">
                <a:hlinkClick r:id="rId3"/>
              </a:rPr>
              <a:t>github.com/stefan-jansen/machine-learning-for-trading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E6937FE-3776-F949-9FDE-E52F712D9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142247"/>
            <a:ext cx="2787196" cy="278719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Budding community at: exchange.ml4trading.io">
            <a:extLst>
              <a:ext uri="{FF2B5EF4-FFF2-40B4-BE49-F238E27FC236}">
                <a16:creationId xmlns:a16="http://schemas.microsoft.com/office/drawing/2014/main" id="{0D2B1DBE-3EC9-E18B-3D25-FD15CCF0EC4D}"/>
              </a:ext>
            </a:extLst>
          </p:cNvPr>
          <p:cNvSpPr txBox="1"/>
          <p:nvPr/>
        </p:nvSpPr>
        <p:spPr>
          <a:xfrm>
            <a:off x="11588207" y="2284133"/>
            <a:ext cx="4343577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5000"/>
            </a:pPr>
            <a:r>
              <a:rPr sz="3200" dirty="0"/>
              <a:t>Budding community at: </a:t>
            </a:r>
            <a:r>
              <a:rPr sz="3200" u="sng" dirty="0">
                <a:hlinkClick r:id="rId5"/>
              </a:rPr>
              <a:t>exchange.ml4trading.io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E19E5995-A209-6CD5-8571-4AD220E31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34" y="5453561"/>
            <a:ext cx="3468659" cy="288332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ode examples as starting point for further development">
            <a:extLst>
              <a:ext uri="{FF2B5EF4-FFF2-40B4-BE49-F238E27FC236}">
                <a16:creationId xmlns:a16="http://schemas.microsoft.com/office/drawing/2014/main" id="{03710618-0EC8-BA99-FAFA-23C1DA103216}"/>
              </a:ext>
            </a:extLst>
          </p:cNvPr>
          <p:cNvSpPr txBox="1"/>
          <p:nvPr/>
        </p:nvSpPr>
        <p:spPr>
          <a:xfrm>
            <a:off x="995648" y="1124090"/>
            <a:ext cx="16478250" cy="701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sz="3200" b="0" dirty="0"/>
              <a:t>Code examples as starting point for further development</a:t>
            </a:r>
          </a:p>
        </p:txBody>
      </p:sp>
      <p:pic>
        <p:nvPicPr>
          <p:cNvPr id="22" name="top10-all.png" descr="top10-all.png">
            <a:extLst>
              <a:ext uri="{FF2B5EF4-FFF2-40B4-BE49-F238E27FC236}">
                <a16:creationId xmlns:a16="http://schemas.microsoft.com/office/drawing/2014/main" id="{A25AA484-A21A-F7F4-BA19-7D560D21D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578" y="3588310"/>
            <a:ext cx="4050659" cy="5475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Rounded Rectangle Rounded rectangle" descr="Rounded Rectangle Rounded rectangle">
            <a:extLst>
              <a:ext uri="{FF2B5EF4-FFF2-40B4-BE49-F238E27FC236}">
                <a16:creationId xmlns:a16="http://schemas.microsoft.com/office/drawing/2014/main" id="{9F51B32C-AA1F-9026-5FC6-E56FC3C72BB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20013" y="8553953"/>
            <a:ext cx="4049975" cy="569955"/>
          </a:xfrm>
          <a:prstGeom prst="rect">
            <a:avLst/>
          </a:prstGeom>
        </p:spPr>
      </p:pic>
      <p:sp>
        <p:nvSpPr>
          <p:cNvPr id="24" name="Among Top 10 most popular GitHub repos!">
            <a:extLst>
              <a:ext uri="{FF2B5EF4-FFF2-40B4-BE49-F238E27FC236}">
                <a16:creationId xmlns:a16="http://schemas.microsoft.com/office/drawing/2014/main" id="{FC360CD7-1BC9-2B4D-ABC0-6DECAC6F32D7}"/>
              </a:ext>
            </a:extLst>
          </p:cNvPr>
          <p:cNvSpPr txBox="1"/>
          <p:nvPr/>
        </p:nvSpPr>
        <p:spPr>
          <a:xfrm>
            <a:off x="8769886" y="8196471"/>
            <a:ext cx="3885726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2700"/>
            </a:lvl1pPr>
          </a:lstStyle>
          <a:p>
            <a:r>
              <a:rPr sz="3200" dirty="0"/>
              <a:t>Among Top 10 most popular GitHub repos!</a:t>
            </a:r>
          </a:p>
        </p:txBody>
      </p:sp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977C01-CDDC-5720-5748-715755BA9A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42184"/>
            <a:ext cx="2348219" cy="12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EC04-F5B4-39E3-BADC-225FAE85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E3544D9-25F7-CDF1-783E-B72CE98F1C7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E502F1E-58A1-B9F6-A670-F4345576BC1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7C370D3-4E95-69B0-D938-8DD02624603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5725FD-754D-02A1-654E-53C899208709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2DDEDD-88EB-3D80-C65A-8BB85173A1CB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4FAB28-D032-08EA-9D15-2D0E5FE8E78E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FCE192A-AFA9-ADC4-E9A9-3AC64E5A52F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D123573-27D9-005F-6E0B-2C11DE7788E2}"/>
              </a:ext>
            </a:extLst>
          </p:cNvPr>
          <p:cNvSpPr txBox="1"/>
          <p:nvPr/>
        </p:nvSpPr>
        <p:spPr>
          <a:xfrm>
            <a:off x="1028700" y="9397049"/>
            <a:ext cx="6477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3" name="ML for Trading in Python">
            <a:extLst>
              <a:ext uri="{FF2B5EF4-FFF2-40B4-BE49-F238E27FC236}">
                <a16:creationId xmlns:a16="http://schemas.microsoft.com/office/drawing/2014/main" id="{9B88DFE0-9C2F-4CA6-7C9E-21B1394AF603}"/>
              </a:ext>
            </a:extLst>
          </p:cNvPr>
          <p:cNvSpPr txBox="1">
            <a:spLocks/>
          </p:cNvSpPr>
          <p:nvPr/>
        </p:nvSpPr>
        <p:spPr>
          <a:xfrm>
            <a:off x="904875" y="173215"/>
            <a:ext cx="16478250" cy="1074872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20000"/>
          </a:bodyPr>
          <a:lstStyle>
            <a:defPPr>
              <a:defRPr lang="en-US"/>
            </a:defPPr>
            <a:lvl1pPr>
              <a:lnSpc>
                <a:spcPct val="115000"/>
              </a:lnSpc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4000" b="1">
                <a:solidFill>
                  <a:srgbClr val="1B1C1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ML for Trading in Python</a:t>
            </a:r>
          </a:p>
        </p:txBody>
      </p:sp>
      <p:sp>
        <p:nvSpPr>
          <p:cNvPr id="14" name="Complementary open-source libraries support strategy development">
            <a:extLst>
              <a:ext uri="{FF2B5EF4-FFF2-40B4-BE49-F238E27FC236}">
                <a16:creationId xmlns:a16="http://schemas.microsoft.com/office/drawing/2014/main" id="{561BD450-CFCF-CD0F-EF02-F29EA9DDD161}"/>
              </a:ext>
            </a:extLst>
          </p:cNvPr>
          <p:cNvSpPr txBox="1">
            <a:spLocks/>
          </p:cNvSpPr>
          <p:nvPr/>
        </p:nvSpPr>
        <p:spPr>
          <a:xfrm>
            <a:off x="904875" y="1229767"/>
            <a:ext cx="16478250" cy="7010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342900" indent="-342900" algn="l" defTabSz="7842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Complementary open-source libraries support strategy development</a:t>
            </a:r>
          </a:p>
        </p:txBody>
      </p:sp>
      <p:pic>
        <p:nvPicPr>
          <p:cNvPr id="15" name="ml4t-software.png" descr="ml4t-software.png">
            <a:extLst>
              <a:ext uri="{FF2B5EF4-FFF2-40B4-BE49-F238E27FC236}">
                <a16:creationId xmlns:a16="http://schemas.microsoft.com/office/drawing/2014/main" id="{840892D3-65A2-FF8F-DFBC-0E44A73E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962" y="4135249"/>
            <a:ext cx="10192523" cy="502240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ww.ml4trading.io">
            <a:extLst>
              <a:ext uri="{FF2B5EF4-FFF2-40B4-BE49-F238E27FC236}">
                <a16:creationId xmlns:a16="http://schemas.microsoft.com/office/drawing/2014/main" id="{462D0157-91E3-CA16-DF88-8D588B73741A}"/>
              </a:ext>
            </a:extLst>
          </p:cNvPr>
          <p:cNvSpPr txBox="1"/>
          <p:nvPr/>
        </p:nvSpPr>
        <p:spPr>
          <a:xfrm>
            <a:off x="7117078" y="2987404"/>
            <a:ext cx="3818289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50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3750" dirty="0"/>
              <a:t>www.ml4trading.io</a:t>
            </a:r>
          </a:p>
        </p:txBody>
      </p:sp>
    </p:spTree>
    <p:extLst>
      <p:ext uri="{BB962C8B-B14F-4D97-AF65-F5344CB8AC3E}">
        <p14:creationId xmlns:p14="http://schemas.microsoft.com/office/powerpoint/2010/main" val="204257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3" name="Google Shape;60;p14">
            <a:extLst>
              <a:ext uri="{FF2B5EF4-FFF2-40B4-BE49-F238E27FC236}">
                <a16:creationId xmlns:a16="http://schemas.microsoft.com/office/drawing/2014/main" id="{7727D6C5-9E92-01EA-8CE2-9E80840FC26B}"/>
              </a:ext>
            </a:extLst>
          </p:cNvPr>
          <p:cNvSpPr txBox="1">
            <a:spLocks/>
          </p:cNvSpPr>
          <p:nvPr/>
        </p:nvSpPr>
        <p:spPr>
          <a:xfrm>
            <a:off x="838200" y="178481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rgbClr val="1B1C1D"/>
                </a:solidFill>
              </a:rPr>
              <a:t>Motivation: Why a Third Edition?</a:t>
            </a:r>
            <a:endParaRPr lang="en-US" sz="3600" dirty="0"/>
          </a:p>
        </p:txBody>
      </p:sp>
      <p:sp>
        <p:nvSpPr>
          <p:cNvPr id="14" name="Google Shape;61;p14">
            <a:extLst>
              <a:ext uri="{FF2B5EF4-FFF2-40B4-BE49-F238E27FC236}">
                <a16:creationId xmlns:a16="http://schemas.microsoft.com/office/drawing/2014/main" id="{74C786FE-4CEE-53C3-1B04-E74162EE0C4E}"/>
              </a:ext>
            </a:extLst>
          </p:cNvPr>
          <p:cNvSpPr txBox="1">
            <a:spLocks/>
          </p:cNvSpPr>
          <p:nvPr/>
        </p:nvSpPr>
        <p:spPr>
          <a:xfrm>
            <a:off x="838200" y="1779816"/>
            <a:ext cx="11492399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world has changed dramatically since the second edition. The post-2020 market has been defined by </a:t>
            </a:r>
            <a:r>
              <a:rPr lang="en-US" b="1" dirty="0">
                <a:solidFill>
                  <a:srgbClr val="1B1C1D"/>
                </a:solidFill>
              </a:rPr>
              <a:t>unprecedented shocks and regime shifts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</a:t>
            </a:r>
            <a:r>
              <a:rPr lang="en-US" b="1" dirty="0">
                <a:solidFill>
                  <a:srgbClr val="1B1C1D"/>
                </a:solidFill>
              </a:rPr>
              <a:t>AI landscape has been revolutionized</a:t>
            </a:r>
            <a:r>
              <a:rPr lang="en-US" dirty="0">
                <a:solidFill>
                  <a:srgbClr val="1B1C1D"/>
                </a:solidFill>
              </a:rPr>
              <a:t> by Transformers, Large Language Models (LLMs), and Generative AI, creating entirely new possibilities.</a:t>
            </a:r>
          </a:p>
          <a:p>
            <a:pPr>
              <a:buClr>
                <a:srgbClr val="1B1C1D"/>
              </a:buClr>
            </a:pPr>
            <a:r>
              <a:rPr lang="en-US" dirty="0">
                <a:solidFill>
                  <a:srgbClr val="1B1C1D"/>
                </a:solidFill>
              </a:rPr>
              <a:t>The industry's focus has matured from "can we predict it?" to "</a:t>
            </a:r>
            <a:r>
              <a:rPr lang="en-US" b="1" dirty="0">
                <a:solidFill>
                  <a:srgbClr val="1B1C1D"/>
                </a:solidFill>
              </a:rPr>
              <a:t>can we trust the prediction?</a:t>
            </a:r>
            <a:r>
              <a:rPr lang="en-US" dirty="0">
                <a:solidFill>
                  <a:srgbClr val="1B1C1D"/>
                </a:solidFill>
              </a:rPr>
              <a:t>" This demands a new emphasis on </a:t>
            </a:r>
            <a:r>
              <a:rPr lang="en-US" b="1" dirty="0">
                <a:solidFill>
                  <a:srgbClr val="1B1C1D"/>
                </a:solidFill>
              </a:rPr>
              <a:t>causal inference</a:t>
            </a:r>
            <a:r>
              <a:rPr lang="en-US" dirty="0">
                <a:solidFill>
                  <a:srgbClr val="1B1C1D"/>
                </a:solidFill>
              </a:rPr>
              <a:t> and </a:t>
            </a:r>
            <a:r>
              <a:rPr lang="en-US" b="1" dirty="0">
                <a:solidFill>
                  <a:srgbClr val="1B1C1D"/>
                </a:solidFill>
              </a:rPr>
              <a:t>robustness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Competitive edge</a:t>
            </a:r>
            <a:r>
              <a:rPr lang="en-US" dirty="0">
                <a:solidFill>
                  <a:srgbClr val="1B1C1D"/>
                </a:solidFill>
              </a:rPr>
              <a:t> is no longer in a single secret model, but in an </a:t>
            </a:r>
            <a:r>
              <a:rPr lang="en-US" b="1" dirty="0">
                <a:solidFill>
                  <a:srgbClr val="1B1C1D"/>
                </a:solidFill>
              </a:rPr>
              <a:t>industrial-grade process</a:t>
            </a:r>
            <a:r>
              <a:rPr lang="en-US" dirty="0">
                <a:solidFill>
                  <a:srgbClr val="1B1C1D"/>
                </a:solidFill>
              </a:rPr>
              <a:t>—an "alpha factory"—that can adapt and scale.</a:t>
            </a:r>
            <a:endParaRPr lang="en-US" dirty="0"/>
          </a:p>
        </p:txBody>
      </p:sp>
      <p:pic>
        <p:nvPicPr>
          <p:cNvPr id="16" name="Picture 15" descr="A diagram of a process&#10;&#10;AI-generated content may be incorrect.">
            <a:extLst>
              <a:ext uri="{FF2B5EF4-FFF2-40B4-BE49-F238E27FC236}">
                <a16:creationId xmlns:a16="http://schemas.microsoft.com/office/drawing/2014/main" id="{1497B20A-5C93-FB6F-082D-F69D09AD1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903" y="1283127"/>
            <a:ext cx="4338752" cy="7785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66C8-F047-C6FE-135A-7ABEF3E3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3BB01B3-315B-0BDC-F891-86652994AF29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CFDCBB6-56DC-A413-EA60-92ECD9045316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CA0079B-BE23-51B9-AFD9-A3F00BF35BAF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DE64307-744D-6B94-4892-5B9DE5CFF92F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ED2AD24-E32C-8FAB-C3A6-3389027120E8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A931DD-C84F-9F04-4E1C-3F2BF4CA9B2A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2053B37-29D7-CBC6-4541-636A780FA1A1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F60D11B-05BB-1602-681B-E5D8954CB54D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0" name="Google Shape;66;p15">
            <a:extLst>
              <a:ext uri="{FF2B5EF4-FFF2-40B4-BE49-F238E27FC236}">
                <a16:creationId xmlns:a16="http://schemas.microsoft.com/office/drawing/2014/main" id="{4118720F-F278-E29A-0B1F-0FFA8532AA53}"/>
              </a:ext>
            </a:extLst>
          </p:cNvPr>
          <p:cNvSpPr txBox="1">
            <a:spLocks/>
          </p:cNvSpPr>
          <p:nvPr/>
        </p:nvSpPr>
        <p:spPr>
          <a:xfrm>
            <a:off x="1025387" y="178481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1B1C1D"/>
                </a:solidFill>
              </a:rPr>
              <a:t>The Evolution of the Book</a:t>
            </a:r>
            <a:endParaRPr lang="en-US" sz="6200" dirty="0"/>
          </a:p>
        </p:txBody>
      </p:sp>
      <p:sp>
        <p:nvSpPr>
          <p:cNvPr id="11" name="Google Shape;67;p15">
            <a:extLst>
              <a:ext uri="{FF2B5EF4-FFF2-40B4-BE49-F238E27FC236}">
                <a16:creationId xmlns:a16="http://schemas.microsoft.com/office/drawing/2014/main" id="{FB41B181-C41A-34DB-4734-62C5E124E23E}"/>
              </a:ext>
            </a:extLst>
          </p:cNvPr>
          <p:cNvSpPr txBox="1">
            <a:spLocks/>
          </p:cNvSpPr>
          <p:nvPr/>
        </p:nvSpPr>
        <p:spPr>
          <a:xfrm>
            <a:off x="838200" y="1516247"/>
            <a:ext cx="15392400" cy="6832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1st Edition</a:t>
            </a:r>
            <a:r>
              <a:rPr lang="en-US" dirty="0">
                <a:solidFill>
                  <a:srgbClr val="1B1C1D"/>
                </a:solidFill>
              </a:rPr>
              <a:t>: A foundational introduction to applying ML in the trading domain.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2nd Edition</a:t>
            </a:r>
            <a:r>
              <a:rPr lang="en-US" dirty="0">
                <a:solidFill>
                  <a:srgbClr val="1B1C1D"/>
                </a:solidFill>
              </a:rPr>
              <a:t>: Deepened the content, introducing an end-to-end workflow, broader data sources (intraday, international), and early deep learning models (CNNs, GANs).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Reader Feedback &amp; Industry Demand</a:t>
            </a:r>
            <a:r>
              <a:rPr lang="en-US" dirty="0">
                <a:solidFill>
                  <a:srgbClr val="1B1C1D"/>
                </a:solidFill>
              </a:rPr>
              <a:t>: The #1 request was for more guidance on </a:t>
            </a:r>
            <a:r>
              <a:rPr lang="en-US" b="1" dirty="0">
                <a:solidFill>
                  <a:srgbClr val="1B1C1D"/>
                </a:solidFill>
              </a:rPr>
              <a:t>production systems</a:t>
            </a:r>
            <a:r>
              <a:rPr lang="en-US" dirty="0">
                <a:solidFill>
                  <a:srgbClr val="1B1C1D"/>
                </a:solidFill>
              </a:rPr>
              <a:t>, handling </a:t>
            </a:r>
            <a:r>
              <a:rPr lang="en-US" b="1" dirty="0">
                <a:solidFill>
                  <a:srgbClr val="1B1C1D"/>
                </a:solidFill>
              </a:rPr>
              <a:t>real-world data complexities</a:t>
            </a:r>
            <a:r>
              <a:rPr lang="en-US" dirty="0">
                <a:solidFill>
                  <a:srgbClr val="1B1C1D"/>
                </a:solidFill>
              </a:rPr>
              <a:t>, and navigating the </a:t>
            </a:r>
            <a:r>
              <a:rPr lang="en-US" b="1" dirty="0">
                <a:solidFill>
                  <a:srgbClr val="1B1C1D"/>
                </a:solidFill>
              </a:rPr>
              <a:t>latest AI breakthroughs</a:t>
            </a:r>
            <a:r>
              <a:rPr lang="en-US" dirty="0">
                <a:solidFill>
                  <a:srgbClr val="1B1C1D"/>
                </a:solidFill>
              </a:rPr>
              <a:t>.</a:t>
            </a:r>
          </a:p>
          <a:p>
            <a:pPr>
              <a:buClr>
                <a:srgbClr val="1B1C1D"/>
              </a:buClr>
            </a:pPr>
            <a:r>
              <a:rPr lang="en-US" b="1" dirty="0">
                <a:solidFill>
                  <a:srgbClr val="1B1C1D"/>
                </a:solidFill>
              </a:rPr>
              <a:t>3rd Edition</a:t>
            </a:r>
            <a:r>
              <a:rPr lang="en-US" dirty="0">
                <a:solidFill>
                  <a:srgbClr val="1B1C1D"/>
                </a:solidFill>
              </a:rPr>
              <a:t>: A complete rewrite and expansion. It’s not just an update; it’s a new book built around a </a:t>
            </a:r>
            <a:r>
              <a:rPr lang="en-US" b="1" dirty="0">
                <a:solidFill>
                  <a:srgbClr val="1B1C1D"/>
                </a:solidFill>
              </a:rPr>
              <a:t>modern, process-driven philosophy</a:t>
            </a:r>
            <a:r>
              <a:rPr lang="en-US" dirty="0">
                <a:solidFill>
                  <a:srgbClr val="1B1C1D"/>
                </a:solidFill>
              </a:rPr>
              <a:t> for the new era of quant finance.</a:t>
            </a:r>
          </a:p>
          <a:p>
            <a:pPr marL="0" indent="0">
              <a:spcBef>
                <a:spcPts val="3600"/>
              </a:spcBef>
              <a:spcAft>
                <a:spcPts val="2400"/>
              </a:spcAft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0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BEB77-6F07-F944-A29B-388D8723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3E44059-2CBF-B9A1-BE40-FAF29F702CD9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CAE63A0-B5C6-2F3A-AADD-66A8F5FCB36A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1A8E919-4B5C-442F-E7E6-E4D67B1A043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AAD1719-AC19-A289-9A32-7EAD20AC56FA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F69DB9A-F4EE-B3B3-42AC-B437F5D735A4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92540F-D56F-F255-E8C4-3918997D4709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F126004-E35D-80EB-4EF8-6457F0B929D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2E4CDE-6643-D272-4D00-260BB81571C9}"/>
              </a:ext>
            </a:extLst>
          </p:cNvPr>
          <p:cNvSpPr txBox="1"/>
          <p:nvPr/>
        </p:nvSpPr>
        <p:spPr>
          <a:xfrm>
            <a:off x="1104305" y="9397049"/>
            <a:ext cx="648295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38337A74-6172-6418-CCEC-53868DD171E4}"/>
              </a:ext>
            </a:extLst>
          </p:cNvPr>
          <p:cNvSpPr txBox="1">
            <a:spLocks/>
          </p:cNvSpPr>
          <p:nvPr/>
        </p:nvSpPr>
        <p:spPr>
          <a:xfrm>
            <a:off x="1041952" y="114300"/>
            <a:ext cx="170412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rgbClr val="1B1C1D"/>
                </a:solidFill>
              </a:rPr>
              <a:t>What’s New in the 3rd Edition? An Overview</a:t>
            </a:r>
            <a:endParaRPr lang="en-US" sz="3600" dirty="0"/>
          </a:p>
        </p:txBody>
      </p:sp>
      <p:graphicFrame>
        <p:nvGraphicFramePr>
          <p:cNvPr id="13" name="Google Shape;73;p16">
            <a:extLst>
              <a:ext uri="{FF2B5EF4-FFF2-40B4-BE49-F238E27FC236}">
                <a16:creationId xmlns:a16="http://schemas.microsoft.com/office/drawing/2014/main" id="{964AD625-A229-8D35-C3CF-5504DE842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098599"/>
              </p:ext>
            </p:extLst>
          </p:nvPr>
        </p:nvGraphicFramePr>
        <p:xfrm>
          <a:off x="1067862" y="1478909"/>
          <a:ext cx="16636150" cy="83388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42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Feature</a:t>
                      </a:r>
                      <a:endParaRPr sz="2400" b="1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2nd Edition</a:t>
                      </a:r>
                      <a:endParaRPr sz="2400" b="1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3rd Edition</a:t>
                      </a:r>
                      <a:endParaRPr sz="2400" b="1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4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Core Philosophy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ML4T Workflow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The 7-Stage Alpha Factory</a:t>
                      </a: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 (Process is your edge)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14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B1C1D"/>
                          </a:solidFill>
                        </a:rPr>
                        <a:t>Data Engine</a:t>
                      </a:r>
                      <a:endParaRPr sz="2400" dirty="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575B5F"/>
                          </a:solidFill>
                          <a:highlight>
                            <a:srgbClr val="E9EEF6"/>
                          </a:highlight>
                        </a:rPr>
                        <a:t>pandas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575B5F"/>
                          </a:solidFill>
                          <a:highlight>
                            <a:srgbClr val="E9EEF6"/>
                          </a:highlight>
                        </a:rPr>
                        <a:t>Polars</a:t>
                      </a: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 (High-performance, modern API)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14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Data Focus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Daily, some intraday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Raw Tick Data &amp; Market Microstructure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14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B1C1D"/>
                          </a:solidFill>
                        </a:rPr>
                        <a:t>Asset Coverage</a:t>
                      </a:r>
                      <a:endParaRPr sz="2400" dirty="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Mostly US Equities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Cross-Asset</a:t>
                      </a: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: Equities, Futures, FX, Options, Crypto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14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AI/ML Models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Early Deep Learning, GANs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Transformers, LLMs, RAG, Autonomous Agents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8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Validation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Standard backtesting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Advanced Validation &amp; Causal Inference</a:t>
                      </a: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 (DML, Conformal Prediction)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5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1B1C1D"/>
                          </a:solidFill>
                        </a:rPr>
                        <a:t>Production Focus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1B1C1D"/>
                          </a:solidFill>
                        </a:rPr>
                        <a:t>Conceptual</a:t>
                      </a:r>
                      <a:endParaRPr sz="240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1B1C1D"/>
                          </a:solidFill>
                        </a:rPr>
                        <a:t>Deep Dive on </a:t>
                      </a:r>
                      <a:r>
                        <a:rPr lang="en" sz="2400" b="1" dirty="0" err="1">
                          <a:solidFill>
                            <a:srgbClr val="1B1C1D"/>
                          </a:solidFill>
                        </a:rPr>
                        <a:t>MLOps</a:t>
                      </a:r>
                      <a:r>
                        <a:rPr lang="en" sz="2400" b="1" dirty="0">
                          <a:solidFill>
                            <a:srgbClr val="1B1C1D"/>
                          </a:solidFill>
                        </a:rPr>
                        <a:t> &amp; Live Trading Systems</a:t>
                      </a:r>
                      <a:r>
                        <a:rPr lang="en" sz="2400" dirty="0">
                          <a:solidFill>
                            <a:srgbClr val="1B1C1D"/>
                          </a:solidFill>
                        </a:rPr>
                        <a:t> </a:t>
                      </a:r>
                      <a:endParaRPr sz="2400" dirty="0">
                        <a:solidFill>
                          <a:srgbClr val="1B1C1D"/>
                        </a:solidFill>
                      </a:endParaRPr>
                    </a:p>
                  </a:txBody>
                  <a:tcPr marL="228600" marR="228600" marT="152400" marB="152400">
                    <a:lnL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1B1C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02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CD1E3B10FD647B2C00F8D5CAE40C5" ma:contentTypeVersion="29" ma:contentTypeDescription="Create a new document." ma:contentTypeScope="" ma:versionID="5ae1002b84da2e0cdc6cefba5629065c">
  <xsd:schema xmlns:xsd="http://www.w3.org/2001/XMLSchema" xmlns:xs="http://www.w3.org/2001/XMLSchema" xmlns:p="http://schemas.microsoft.com/office/2006/metadata/properties" xmlns:ns2="53292dda-03c3-4977-bff8-bb8e9ba9cad7" xmlns:ns3="c866c9ed-2f7a-4860-bf57-8153ff3a210a" targetNamespace="http://schemas.microsoft.com/office/2006/metadata/properties" ma:root="true" ma:fieldsID="5165f4bd19b4b66600da1cc23aa1ddf4" ns2:_="" ns3:_="">
    <xsd:import namespace="53292dda-03c3-4977-bff8-bb8e9ba9cad7"/>
    <xsd:import namespace="c866c9ed-2f7a-4860-bf57-8153ff3a210a"/>
    <xsd:element name="properties">
      <xsd:complexType>
        <xsd:sequence>
          <xsd:element name="documentManagement">
            <xsd:complexType>
              <xsd:all>
                <xsd:element ref="ns2:PageCount" minOccurs="0"/>
                <xsd:element ref="ns2:AssetStage" minOccurs="0"/>
                <xsd:element ref="ns2:DaysAllocated" minOccurs="0"/>
                <xsd:element ref="ns2:Priority" minOccurs="0"/>
                <xsd:element ref="ns2:Proces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Asset_x0020_Number" minOccurs="0"/>
                <xsd:element ref="ns2:Asset_x0020_Type" minOccurs="0"/>
                <xsd:element ref="ns2:Category" minOccurs="0"/>
                <xsd:element ref="ns2:Early_x0020_Access" minOccurs="0"/>
                <xsd:element ref="ns2:Plagiarism_x0020_Originality" minOccurs="0"/>
                <xsd:element ref="ns2:TR_x0020_Score" minOccurs="0"/>
                <xsd:element ref="ns2:Notes0" minOccurs="0"/>
                <xsd:element ref="ns2:Reviewer" minOccurs="0"/>
                <xsd:element ref="ns2:TR_x0020_Name_x0020_1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SafisComment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92dda-03c3-4977-bff8-bb8e9ba9cad7" elementFormDefault="qualified">
    <xsd:import namespace="http://schemas.microsoft.com/office/2006/documentManagement/types"/>
    <xsd:import namespace="http://schemas.microsoft.com/office/infopath/2007/PartnerControls"/>
    <xsd:element name="PageCount" ma:index="8" nillable="true" ma:displayName="Page Count" ma:decimals="0" ma:format="Dropdown" ma:internalName="PageCount" ma:percentage="FALSE">
      <xsd:simpleType>
        <xsd:restriction base="dms:Number"/>
      </xsd:simpleType>
    </xsd:element>
    <xsd:element name="AssetStage" ma:index="9" nillable="true" ma:displayName="Asset Stage" ma:format="Dropdown" ma:internalName="AssetStage">
      <xsd:simpleType>
        <xsd:union memberTypes="dms:Text">
          <xsd:simpleType>
            <xsd:restriction base="dms:Choice">
              <xsd:enumeration value="Preliminary Draft In"/>
              <xsd:enumeration value="1st Preliminary Draft Revision"/>
              <xsd:enumeration value="1st Revision Submission"/>
              <xsd:enumeration value="2nd Preliminary Draft Revision"/>
              <xsd:enumeration value="2nd Revision Submission"/>
              <xsd:enumeration value="3rd Preliminary Draft Revision"/>
              <xsd:enumeration value="3rd Revision Submission"/>
              <xsd:enumeration value="Preliminary Draft Acceptance"/>
              <xsd:enumeration value="Draft Ready for Review"/>
              <xsd:enumeration value="Technical Review Sent"/>
              <xsd:enumeration value="Technical Review Received"/>
              <xsd:enumeration value="Rewrites Ready"/>
              <xsd:enumeration value="Rewrites Sent"/>
              <xsd:enumeration value="Final Draft Submission"/>
              <xsd:enumeration value="Final Draft Revision"/>
              <xsd:enumeration value="Final Draft Revision Received"/>
              <xsd:enumeration value="Final Draft Acceptance"/>
              <xsd:enumeration value="Technical Editing"/>
              <xsd:enumeration value="Copy Edit Submission"/>
              <xsd:enumeration value="Copy Editing Done"/>
              <xsd:enumeration value="Placed for Indexing"/>
              <xsd:enumeration value="Indexed"/>
              <xsd:enumeration value="Layouts"/>
              <xsd:enumeration value="Proof Read Submission"/>
              <xsd:enumeration value="Proof Reading Done"/>
              <xsd:enumeration value="PR - Checks"/>
              <xsd:enumeration value="Prefinals Ready"/>
              <xsd:enumeration value="Prefinals Sent"/>
              <xsd:enumeration value="Prefinals Received"/>
              <xsd:enumeration value="Final Review"/>
              <xsd:enumeration value="Finals Completed"/>
              <xsd:enumeration value="​Indexer Finalization"/>
              <xsd:enumeration value="​Editor Finalization"/>
              <xsd:enumeration value="​Production Designer Finalization"/>
              <xsd:enumeration value="Porfolio Director - Checks"/>
              <xsd:enumeration value="​Upload"/>
              <xsd:enumeration value="​Graphics and Code Bundle Complete"/>
              <xsd:enumeration value="​Post Upload"/>
              <xsd:enumeration value="​Published"/>
            </xsd:restriction>
          </xsd:simpleType>
        </xsd:union>
      </xsd:simpleType>
    </xsd:element>
    <xsd:element name="DaysAllocated" ma:index="10" nillable="true" ma:displayName="Days Allocated" ma:decimals="0" ma:default="1" ma:format="Dropdown" ma:internalName="DaysAllocated" ma:percentage="FALSE">
      <xsd:simpleType>
        <xsd:restriction base="dms:Number"/>
      </xsd:simpleType>
    </xsd:element>
    <xsd:element name="Priority" ma:index="11" nillable="true" ma:displayName="Priority" ma:default="0" ma:internalName="Priority">
      <xsd:simpleType>
        <xsd:restriction base="dms:Boolean"/>
      </xsd:simpleType>
    </xsd:element>
    <xsd:element name="Process" ma:index="12" nillable="true" ma:displayName="Process" ma:default="CE" ma:format="Dropdown" ma:internalName="Process">
      <xsd:simpleType>
        <xsd:restriction base="dms:Choice">
          <xsd:enumeration value="CE"/>
          <xsd:enumeration value="LSE"/>
          <xsd:enumeration value="DCE"/>
          <xsd:enumeration value="WPR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sset_x0020_Number" ma:index="17" nillable="true" ma:displayName="Asset Number" ma:description="This is the asset number of the project and no asset type should have same numbers" ma:format="Dropdown" ma:internalName="Asset_x0020_Number">
      <xsd:simpleType>
        <xsd:union memberTypes="dms:Text">
          <xsd:simpleType>
            <xsd:restriction base="dms:Choice">
              <xsd:enumeration value="1"/>
              <xsd:enumeration value="2"/>
              <xsd:enumeration value="3"/>
              <xsd:enumeration value="4"/>
              <xsd:enumeration value="5"/>
              <xsd:enumeration value="6"/>
              <xsd:enumeration value="7"/>
              <xsd:enumeration value="8"/>
              <xsd:enumeration value="9"/>
              <xsd:enumeration value="10"/>
              <xsd:enumeration value="11"/>
              <xsd:enumeration value="12"/>
              <xsd:enumeration value="13"/>
              <xsd:enumeration value="14"/>
              <xsd:enumeration value="15"/>
              <xsd:enumeration value="16"/>
              <xsd:enumeration value="17"/>
              <xsd:enumeration value="18"/>
              <xsd:enumeration value="19"/>
              <xsd:enumeration value="20"/>
              <xsd:enumeration value="21"/>
              <xsd:enumeration value="22"/>
              <xsd:enumeration value="23"/>
              <xsd:enumeration value="24"/>
              <xsd:enumeration value="25"/>
              <xsd:enumeration value="26"/>
              <xsd:enumeration value="27"/>
              <xsd:enumeration value="28"/>
              <xsd:enumeration value="29"/>
              <xsd:enumeration value="30"/>
              <xsd:enumeration value="31"/>
              <xsd:enumeration value="32"/>
              <xsd:enumeration value="33"/>
              <xsd:enumeration value="34"/>
              <xsd:enumeration value="35"/>
              <xsd:enumeration value="36"/>
              <xsd:enumeration value="37"/>
              <xsd:enumeration value="38"/>
              <xsd:enumeration value="39"/>
              <xsd:enumeration value="40"/>
            </xsd:restriction>
          </xsd:simpleType>
        </xsd:union>
      </xsd:simpleType>
    </xsd:element>
    <xsd:element name="Asset_x0020_Type" ma:index="18" nillable="true" ma:displayName="Asset Type" ma:description="This is the type of Asset related to the product development" ma:format="Dropdown" ma:internalName="Asset_x0020_Type">
      <xsd:simpleType>
        <xsd:restriction base="dms:Choice">
          <xsd:enumeration value="Chapter"/>
          <xsd:enumeration value="Video"/>
          <xsd:enumeration value="Index"/>
          <xsd:enumeration value="Front Matter"/>
          <xsd:enumeration value="Back Matter"/>
          <xsd:enumeration value="Code"/>
          <xsd:enumeration value="Book"/>
          <xsd:enumeration value="Graphic"/>
          <xsd:enumeration value="Other"/>
        </xsd:restriction>
      </xsd:simpleType>
    </xsd:element>
    <xsd:element name="Category" ma:index="19" nillable="true" ma:displayName="Category" ma:format="Dropdown" ma:internalName="Category">
      <xsd:simpleType>
        <xsd:restriction base="dms:Choice">
          <xsd:enumeration value="Cybersecurity"/>
          <xsd:enumeration value="Data Engineering"/>
          <xsd:enumeration value="Data Science"/>
          <xsd:enumeration value="Embedded Systems Development"/>
          <xsd:enumeration value="Game Development"/>
          <xsd:enumeration value="LLM Engineering"/>
          <xsd:enumeration value="Software Engineering and Architecture"/>
          <xsd:enumeration value="Systems Administration and Networking"/>
          <xsd:enumeration value="Tech Powered Pro"/>
          <xsd:enumeration value="Web &amp; Application Development"/>
        </xsd:restriction>
      </xsd:simpleType>
    </xsd:element>
    <xsd:element name="Early_x0020_Access" ma:index="20" nillable="true" ma:displayName="Early Access" ma:default="0" ma:description="This is an option which you select when you want the chapter to be a part of the Early Access" ma:internalName="Early_x0020_Access">
      <xsd:simpleType>
        <xsd:restriction base="dms:Boolean"/>
      </xsd:simpleType>
    </xsd:element>
    <xsd:element name="Plagiarism_x0020_Originality" ma:index="21" nillable="true" ma:displayName="Plagiarism Originality" ma:description="This is a column to fill the plagiarism originality scores" ma:internalName="Plagiarism_x0020_Originality">
      <xsd:simpleType>
        <xsd:restriction base="dms:Number"/>
      </xsd:simpleType>
    </xsd:element>
    <xsd:element name="TR_x0020_Score" ma:index="22" nillable="true" ma:displayName="TR Score" ma:decimals="1" ma:internalName="TR_x0020_Score">
      <xsd:simpleType>
        <xsd:restriction base="dms:Number">
          <xsd:maxInclusive value="10"/>
          <xsd:minInclusive value="1"/>
        </xsd:restriction>
      </xsd:simpleType>
    </xsd:element>
    <xsd:element name="Notes0" ma:index="23" nillable="true" ma:displayName="Notes" ma:internalName="Notes0">
      <xsd:simpleType>
        <xsd:restriction base="dms:Text">
          <xsd:maxLength value="255"/>
        </xsd:restriction>
      </xsd:simpleType>
    </xsd:element>
    <xsd:element name="Reviewer" ma:index="24" nillable="true" ma:displayName="Reviewer" ma:format="Dropdown" ma:internalName="Reviewer">
      <xsd:simpleType>
        <xsd:restriction base="dms:Text">
          <xsd:maxLength value="255"/>
        </xsd:restriction>
      </xsd:simpleType>
    </xsd:element>
    <xsd:element name="TR_x0020_Name_x0020_1" ma:index="25" nillable="true" ma:displayName="TR Name 1" ma:description="&quot;attack&quot; in &quot;Compressor&quot; bullet point&#10;&#10;I am keeping this highlighted so that I can explain what Attack (technical sound term) means in the Glossary." ma:internalName="TR_x0020_Name_x0020_1">
      <xsd:simpleType>
        <xsd:restriction base="dms:Note">
          <xsd:maxLength value="255"/>
        </xsd:restriction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SafisComment" ma:index="34" nillable="true" ma:displayName="Safis Comment" ma:format="Dropdown" ma:internalName="SafisComment">
      <xsd:simpleType>
        <xsd:restriction base="dms:Choice">
          <xsd:enumeration value="Same Day TAT"/>
          <xsd:enumeration value="One Day TAT"/>
        </xsd:restriction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6c9ed-2f7a-4860-bf57-8153ff3a210a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0b99e7b-2d5c-4d76-8978-e279b984ef45}" ma:internalName="TaxCatchAll" ma:showField="CatchAllData" ma:web="c866c9ed-2f7a-4860-bf57-8153ff3a21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afisComment xmlns="53292dda-03c3-4977-bff8-bb8e9ba9cad7" xsi:nil="true"/>
    <TaxCatchAll xmlns="c866c9ed-2f7a-4860-bf57-8153ff3a210a" xsi:nil="true"/>
    <PageCount xmlns="53292dda-03c3-4977-bff8-bb8e9ba9cad7" xsi:nil="true"/>
    <Notes0 xmlns="53292dda-03c3-4977-bff8-bb8e9ba9cad7" xsi:nil="true"/>
    <Early_x0020_Access xmlns="53292dda-03c3-4977-bff8-bb8e9ba9cad7">false</Early_x0020_Access>
    <TR_x0020_Name_x0020_1 xmlns="53292dda-03c3-4977-bff8-bb8e9ba9cad7" xsi:nil="true"/>
    <Reviewer xmlns="53292dda-03c3-4977-bff8-bb8e9ba9cad7" xsi:nil="true"/>
    <DaysAllocated xmlns="53292dda-03c3-4977-bff8-bb8e9ba9cad7">1</DaysAllocated>
    <Priority xmlns="53292dda-03c3-4977-bff8-bb8e9ba9cad7">false</Priority>
    <TR_x0020_Score xmlns="53292dda-03c3-4977-bff8-bb8e9ba9cad7" xsi:nil="true"/>
    <lcf76f155ced4ddcb4097134ff3c332f xmlns="53292dda-03c3-4977-bff8-bb8e9ba9cad7">
      <Terms xmlns="http://schemas.microsoft.com/office/infopath/2007/PartnerControls"/>
    </lcf76f155ced4ddcb4097134ff3c332f>
    <Asset_x0020_Number xmlns="53292dda-03c3-4977-bff8-bb8e9ba9cad7" xsi:nil="true"/>
    <Plagiarism_x0020_Originality xmlns="53292dda-03c3-4977-bff8-bb8e9ba9cad7" xsi:nil="true"/>
    <AssetStage xmlns="53292dda-03c3-4977-bff8-bb8e9ba9cad7" xsi:nil="true"/>
    <Process xmlns="53292dda-03c3-4977-bff8-bb8e9ba9cad7">CE</Process>
    <Asset_x0020_Type xmlns="53292dda-03c3-4977-bff8-bb8e9ba9cad7" xsi:nil="true"/>
    <Category xmlns="53292dda-03c3-4977-bff8-bb8e9ba9cad7" xsi:nil="true"/>
  </documentManagement>
</p:properties>
</file>

<file path=customXml/itemProps1.xml><?xml version="1.0" encoding="utf-8"?>
<ds:datastoreItem xmlns:ds="http://schemas.openxmlformats.org/officeDocument/2006/customXml" ds:itemID="{4BAD3AE1-43E0-4E62-BA4B-4AD15EDB6559}"/>
</file>

<file path=customXml/itemProps2.xml><?xml version="1.0" encoding="utf-8"?>
<ds:datastoreItem xmlns:ds="http://schemas.openxmlformats.org/officeDocument/2006/customXml" ds:itemID="{F4A25923-DE1F-4C56-A370-C7D6F81A536F}"/>
</file>

<file path=customXml/itemProps3.xml><?xml version="1.0" encoding="utf-8"?>
<ds:datastoreItem xmlns:ds="http://schemas.openxmlformats.org/officeDocument/2006/customXml" ds:itemID="{99C59983-AC3D-45F0-8761-650ECD47F9EF}"/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1763</Words>
  <Application>Microsoft Office PowerPoint</Application>
  <PresentationFormat>Custom</PresentationFormat>
  <Paragraphs>168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Outfit Bold</vt:lpstr>
      <vt:lpstr>Calibri</vt:lpstr>
      <vt:lpstr>Outfit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Yash Basil</cp:lastModifiedBy>
  <cp:revision>11</cp:revision>
  <dcterms:created xsi:type="dcterms:W3CDTF">2006-08-16T00:00:00Z</dcterms:created>
  <dcterms:modified xsi:type="dcterms:W3CDTF">2025-07-17T12:04:57Z</dcterms:modified>
  <dc:identifier>DAGmMKGe-eA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0x010100F28CD1E3B10FD647B2C00F8D5CAE40C5</vt:lpwstr>
  </property>
</Properties>
</file>